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notesSlides/notesSlide1.xml" ContentType="application/vnd.openxmlformats-officedocument.presentationml.notesSlide+xml"/>
  <Override PartName="/ppt/media/image4.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000000"/>
          </a:solidFill>
        </a:fill>
      </a:tcStyle>
    </a:band2H>
    <a:firstCol>
      <a:tcTxStyle b="on"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000000"/>
          </a:solidFill>
        </a:fill>
      </a:tcStyle>
    </a:lastRow>
    <a:firstRow>
      <a:tcTxStyle b="on" i="off">
        <a:fontRef idx="minor">
          <a:srgbClr val="000000"/>
        </a:fontRef>
        <a:srgbClr val="000000"/>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381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381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r>
              <a:t>I removed Career Exploration 110 for 2016-17</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lvl1pPr>
            <a:lvl2pPr marL="0" indent="0" algn="ctr">
              <a:buSzTx/>
              <a:buFontTx/>
              <a:buNone/>
            </a:lvl2pPr>
            <a:lvl3pPr marL="0" indent="0" algn="ctr">
              <a:buSzTx/>
              <a:buFontTx/>
              <a:buNone/>
            </a:lvl3pPr>
            <a:lvl4pPr marL="0" indent="0" algn="ctr">
              <a:buSzTx/>
              <a:buFontTx/>
              <a:buNone/>
            </a:lvl4pPr>
            <a:lvl5pPr marL="0" indent="0" algn="ctr">
              <a:buSzTx/>
              <a:buFontTx/>
              <a:buNone/>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cap="all" sz="4000"/>
            </a:lvl1pPr>
          </a:lstStyle>
          <a:p>
            <a:pPr/>
            <a:r>
              <a:t>Title Text</a:t>
            </a:r>
          </a:p>
        </p:txBody>
      </p:sp>
      <p:sp>
        <p:nvSpPr>
          <p:cNvPr id="30" name="Body Level One…"/>
          <p:cNvSpPr txBox="1"/>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lvl1pPr>
            <a:lvl2pPr marL="0" indent="0">
              <a:spcBef>
                <a:spcPts val="400"/>
              </a:spcBef>
              <a:buSzTx/>
              <a:buFontTx/>
              <a:buNone/>
              <a:defRPr sz="2000"/>
            </a:lvl2pPr>
            <a:lvl3pPr marL="0" indent="0">
              <a:spcBef>
                <a:spcPts val="400"/>
              </a:spcBef>
              <a:buSzTx/>
              <a:buFontTx/>
              <a:buNone/>
              <a:defRPr sz="2000"/>
            </a:lvl3pPr>
            <a:lvl4pPr marL="0" indent="0">
              <a:spcBef>
                <a:spcPts val="400"/>
              </a:spcBef>
              <a:buSzTx/>
              <a:buFontTx/>
              <a:buNone/>
              <a:defRPr sz="2000"/>
            </a:lvl4pPr>
            <a:lvl5pPr marL="0" indent="0">
              <a:spcBef>
                <a:spcPts val="400"/>
              </a:spcBef>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a:lvl1pPr>
            <a:lvl2pPr marL="0" indent="0">
              <a:spcBef>
                <a:spcPts val="500"/>
              </a:spcBef>
              <a:buSzTx/>
              <a:buFontTx/>
              <a:buNone/>
              <a:defRPr sz="2400"/>
            </a:lvl2pPr>
            <a:lvl3pPr marL="0" indent="0">
              <a:spcBef>
                <a:spcPts val="500"/>
              </a:spcBef>
              <a:buSzTx/>
              <a:buFontTx/>
              <a:buNone/>
              <a:defRPr sz="2400"/>
            </a:lvl3pPr>
            <a:lvl4pPr marL="0" indent="0">
              <a:spcBef>
                <a:spcPts val="500"/>
              </a:spcBef>
              <a:buSzTx/>
              <a:buFontTx/>
              <a:buNone/>
              <a:defRPr sz="2400"/>
            </a:lvl4pPr>
            <a:lvl5pPr marL="0" indent="0">
              <a:spcBef>
                <a:spcPts val="500"/>
              </a:spcBef>
              <a:buSzTx/>
              <a:buFontTx/>
              <a:buNone/>
              <a:defRPr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65"/>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5" cy="1162050"/>
          </a:xfrm>
          <a:prstGeom prst="rect">
            <a:avLst/>
          </a:prstGeom>
        </p:spPr>
        <p:txBody>
          <a:bodyPr anchor="b"/>
          <a:lstStyle>
            <a:lvl1pPr algn="l">
              <a:defRPr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8" y="1435100"/>
            <a:ext cx="3008316"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2" cy="566738"/>
          </a:xfrm>
          <a:prstGeom prst="rect">
            <a:avLst/>
          </a:prstGeom>
        </p:spPr>
        <p:txBody>
          <a:bodyPr anchor="b"/>
          <a:lstStyle>
            <a:lvl1pPr algn="l">
              <a:defRPr sz="2000"/>
            </a:lvl1pPr>
          </a:lstStyle>
          <a:p>
            <a:pPr/>
            <a:r>
              <a:t>Title Text</a:t>
            </a:r>
          </a:p>
        </p:txBody>
      </p:sp>
      <p:sp>
        <p:nvSpPr>
          <p:cNvPr id="83" name="Picture Placeholder 2"/>
          <p:cNvSpPr/>
          <p:nvPr>
            <p:ph type="pic" sz="half" idx="21"/>
          </p:nvPr>
        </p:nvSpPr>
        <p:spPr>
          <a:xfrm>
            <a:off x="1792288" y="612775"/>
            <a:ext cx="5486402"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13147" y="6406786"/>
            <a:ext cx="273654" cy="264253"/>
          </a:xfrm>
          <a:prstGeom prst="rect">
            <a:avLst/>
          </a:prstGeom>
          <a:ln w="12700">
            <a:miter lim="400000"/>
          </a:ln>
        </p:spPr>
        <p:txBody>
          <a:bodyPr wrap="none" lIns="45718" tIns="45718" rIns="45718" bIns="45718" anchor="ctr">
            <a:spAutoFit/>
          </a:bodyPr>
          <a:lstStyle>
            <a:lvl1pPr algn="r">
              <a:defRPr sz="1200">
                <a:solidFill>
                  <a:srgbClr val="FFFFFF"/>
                </a:solidFill>
                <a:latin typeface="Arial"/>
                <a:ea typeface="Arial"/>
                <a:cs typeface="Arial"/>
                <a:sym typeface="Aria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FFFFFF"/>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FFFFFF"/>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Arial"/>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shirley.riordon@nbed.nb.ca" TargetMode="External"/><Relationship Id="rId3" Type="http://schemas.openxmlformats.org/officeDocument/2006/relationships/hyperlink" Target="mailto:janice.hache@nbed.nb.ca" TargetMode="Externa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4" Type="http://schemas.openxmlformats.org/officeDocument/2006/relationships/image" Target="../media/image1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png"/><Relationship Id="rId3" Type="http://schemas.openxmlformats.org/officeDocument/2006/relationships/hyperlink" Target="https://nbcc.ca/" TargetMode="External"/></Relationships>

</file>

<file path=ppt/slides/_rels/slide25.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hollandcollege.com/" TargetMode="External"/><Relationship Id="rId3" Type="http://schemas.openxmlformats.org/officeDocument/2006/relationships/image" Target="../media/image17.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hyperlink" Target="https://www.nscc.ca" TargetMode="External"/><Relationship Id="rId3" Type="http://schemas.openxmlformats.org/officeDocument/2006/relationships/image" Target="../media/image18.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s://www.unb.ca/" TargetMode="External"/><Relationship Id="rId3" Type="http://schemas.openxmlformats.org/officeDocument/2006/relationships/image" Target="../media/image19.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20.png"/><Relationship Id="rId3" Type="http://schemas.openxmlformats.org/officeDocument/2006/relationships/hyperlink" Target="https://www.dal.ca" TargetMode="Externa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3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sisasdn.nbed.nb.ca/public/home.html" TargetMode="External"/><Relationship Id="rId3"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2.gnb.ca/content/gnb/en/departments/education/k12/content/anglophone_sector/elearning/distance.html" TargetMode="External"/><Relationship Id="rId3" Type="http://schemas.openxmlformats.org/officeDocument/2006/relationships/image" Target="../media/image5.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Rectangle 2"/>
          <p:cNvSpPr txBox="1"/>
          <p:nvPr>
            <p:ph type="ctrTitle"/>
          </p:nvPr>
        </p:nvSpPr>
        <p:spPr>
          <a:xfrm>
            <a:off x="609600" y="914400"/>
            <a:ext cx="7848600" cy="5791200"/>
          </a:xfrm>
          <a:prstGeom prst="rect">
            <a:avLst/>
          </a:prstGeom>
        </p:spPr>
        <p:txBody>
          <a:bodyPr/>
          <a:lstStyle/>
          <a:p>
            <a:pPr>
              <a:defRPr sz="4000">
                <a:latin typeface="Gotham Book"/>
                <a:ea typeface="Gotham Book"/>
                <a:cs typeface="Gotham Book"/>
                <a:sym typeface="Gotham Book"/>
              </a:defRPr>
            </a:pPr>
            <a:r>
              <a:t>Welcome</a:t>
            </a:r>
            <a:br/>
            <a:r>
              <a:t>Bathurst High School</a:t>
            </a:r>
            <a:br/>
            <a:br/>
            <a:br/>
            <a:br/>
            <a:r>
              <a:t> </a:t>
            </a:r>
            <a:br/>
            <a:r>
              <a:rPr sz="3200"/>
              <a:t>Graduating Class of 202</a:t>
            </a:r>
            <a:r>
              <a:rPr sz="3200"/>
              <a:t>2</a:t>
            </a:r>
            <a:br>
              <a:rPr sz="3200"/>
            </a:br>
            <a:br>
              <a:rPr sz="3200"/>
            </a:br>
          </a:p>
        </p:txBody>
      </p:sp>
      <p:pic>
        <p:nvPicPr>
          <p:cNvPr id="95" name="NEW-BHS-Crest-RedBlack-White-Ribbon.png" descr="NEW-BHS-Crest-RedBlack-White-Ribbon.png"/>
          <p:cNvPicPr>
            <a:picLocks noChangeAspect="1"/>
          </p:cNvPicPr>
          <p:nvPr/>
        </p:nvPicPr>
        <p:blipFill>
          <a:blip r:embed="rId2">
            <a:extLst/>
          </a:blip>
          <a:stretch>
            <a:fillRect/>
          </a:stretch>
        </p:blipFill>
        <p:spPr>
          <a:xfrm>
            <a:off x="3353653" y="2635033"/>
            <a:ext cx="2360495" cy="2084316"/>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ctangle 1"/>
          <p:cNvSpPr/>
          <p:nvPr/>
        </p:nvSpPr>
        <p:spPr>
          <a:xfrm>
            <a:off x="152400" y="152400"/>
            <a:ext cx="8839200" cy="6553200"/>
          </a:xfrm>
          <a:prstGeom prst="rect">
            <a:avLst/>
          </a:prstGeom>
          <a:solidFill>
            <a:srgbClr val="FFFFFF"/>
          </a:solidFill>
          <a:ln>
            <a:solidFill>
              <a:srgbClr val="4A7EBB"/>
            </a:solidFill>
            <a:miter/>
          </a:ln>
          <a:effectLst>
            <a:outerShdw sx="100000" sy="100000" kx="0" ky="0" algn="b" rotWithShape="0" blurRad="38100" dist="23000" dir="5400000">
              <a:srgbClr val="808080">
                <a:alpha val="34999"/>
              </a:srgbClr>
            </a:outerShdw>
          </a:effectLst>
        </p:spPr>
        <p:txBody>
          <a:bodyPr lIns="45718" tIns="45718" rIns="45718" bIns="45718" anchor="ctr"/>
          <a:lstStyle/>
          <a:p>
            <a:pPr algn="ctr">
              <a:defRPr>
                <a:solidFill>
                  <a:srgbClr val="FFFFFF"/>
                </a:solidFill>
              </a:defRPr>
            </a:pPr>
          </a:p>
        </p:txBody>
      </p:sp>
      <p:graphicFrame>
        <p:nvGraphicFramePr>
          <p:cNvPr id="138" name="Group 686"/>
          <p:cNvGraphicFramePr/>
          <p:nvPr/>
        </p:nvGraphicFramePr>
        <p:xfrm>
          <a:off x="762000" y="533400"/>
          <a:ext cx="7620000" cy="4681535"/>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131888"/>
                <a:gridCol w="736600"/>
                <a:gridCol w="893762"/>
                <a:gridCol w="1166813"/>
                <a:gridCol w="823912"/>
                <a:gridCol w="1012825"/>
                <a:gridCol w="823913"/>
                <a:gridCol w="515937"/>
                <a:gridCol w="514350"/>
              </a:tblGrid>
              <a:tr h="260366">
                <a:tc gridSpan="2">
                  <a:txBody>
                    <a:bodyPr/>
                    <a:lstStyle/>
                    <a:p>
                      <a:pPr algn="l">
                        <a:defRPr sz="1800"/>
                      </a:pPr>
                      <a:r>
                        <a:rPr b="1" sz="1100">
                          <a:latin typeface="Arial"/>
                          <a:ea typeface="Arial"/>
                          <a:cs typeface="Arial"/>
                        </a:rPr>
                        <a:t>Elective Credits</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hMerge="1">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1800"/>
                      </a:pPr>
                      <a:r>
                        <a:rPr sz="1100">
                          <a:latin typeface="Arial"/>
                          <a:ea typeface="Arial"/>
                          <a:cs typeface="Arial"/>
                        </a:rPr>
                        <a:t>Mark</a:t>
                      </a: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1100">
                          <a:latin typeface="Arial"/>
                          <a:ea typeface="Arial"/>
                          <a:cs typeface="Arial"/>
                        </a:rPr>
                        <a:t>1/2</a:t>
                      </a: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800"/>
                      </a:pPr>
                      <a:r>
                        <a:rPr sz="1100">
                          <a:latin typeface="Arial"/>
                          <a:ea typeface="Arial"/>
                          <a:cs typeface="Arial"/>
                        </a:rPr>
                        <a:t>8</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800"/>
                      </a:pPr>
                      <a:r>
                        <a:rPr sz="1100">
                          <a:latin typeface="Arial"/>
                          <a:ea typeface="Arial"/>
                          <a:cs typeface="Arial"/>
                        </a:rPr>
                        <a:t>9</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0</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1</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2</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3</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4</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5</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6</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1</a:t>
                      </a:r>
                      <a:r>
                        <a:t>7</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518205">
                <a:tc gridSpan="4">
                  <a:txBody>
                    <a:bodyPr/>
                    <a:lstStyle/>
                    <a:p>
                      <a:pPr marL="171450" indent="-171450" algn="l">
                        <a:buSzPct val="100000"/>
                        <a:buFont typeface="Arial"/>
                        <a:buChar char="•"/>
                        <a:defRPr b="1" sz="1100">
                          <a:latin typeface="Arial"/>
                          <a:ea typeface="Arial"/>
                          <a:cs typeface="Arial"/>
                        </a:defRPr>
                      </a:pPr>
                      <a:r>
                        <a:t>1</a:t>
                      </a:r>
                      <a:r>
                        <a:t>7</a:t>
                      </a:r>
                      <a:r>
                        <a:t> Credits Required for Graduation     </a:t>
                      </a:r>
                    </a:p>
                    <a:p>
                      <a:pPr marL="171450" indent="-171450" algn="l">
                        <a:buSzPct val="100000"/>
                        <a:buFont typeface="Arial"/>
                        <a:buChar char="•"/>
                        <a:defRPr b="1" sz="1100" u="sng">
                          <a:latin typeface="Arial"/>
                          <a:ea typeface="Arial"/>
                          <a:cs typeface="Arial"/>
                        </a:defRPr>
                      </a:pPr>
                      <a:r>
                        <a:t>MUST COMPLETE </a:t>
                      </a:r>
                      <a:r>
                        <a:rPr b="0" u="none"/>
                        <a:t>  </a:t>
                      </a:r>
                      <a:r>
                        <a:rPr u="none"/>
                        <a:t>Five Grade 12 courses</a:t>
                      </a:r>
                    </a:p>
                  </a:txBody>
                  <a:tcPr marL="45720" marR="45720" marT="45720" marB="45720" anchor="b" anchorCtr="0" horzOverflow="overflow">
                    <a:lnL w="12700">
                      <a:miter lim="400000"/>
                    </a:lnL>
                    <a:lnR w="12700">
                      <a:miter lim="400000"/>
                    </a:lnR>
                    <a:lnT w="12700">
                      <a:solidFill>
                        <a:srgbClr val="000000"/>
                      </a:solidFill>
                    </a:lnT>
                    <a:lnB w="12700">
                      <a:miter lim="400000"/>
                    </a:lnB>
                    <a:noFill/>
                  </a:tcPr>
                </a:tc>
                <a:tc hMerge="1">
                  <a:tcPr/>
                </a:tc>
                <a:tc hMerge="1">
                  <a:tcPr/>
                </a:tc>
                <a:tc hMerge="1">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miter lim="400000"/>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miter lim="400000"/>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miter lim="400000"/>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miter lim="400000"/>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miter lim="400000"/>
                    </a:lnB>
                    <a:noFill/>
                  </a:tcPr>
                </a:tc>
              </a:tr>
              <a:tr h="518205">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c>
                  <a:txBody>
                    <a:bodyPr/>
                    <a:lstStyle/>
                    <a:p>
                      <a:pPr algn="l">
                        <a:spcBef>
                          <a:spcPts val="600"/>
                        </a:spcBef>
                        <a:defRPr sz="2800">
                          <a:latin typeface="Arial"/>
                          <a:ea typeface="Arial"/>
                          <a:cs typeface="Arial"/>
                        </a:defRPr>
                      </a:pPr>
                    </a:p>
                  </a:txBody>
                  <a:tcPr marL="45720" marR="45720" marT="45720" marB="45720" anchor="b" anchorCtr="0" horzOverflow="overflow">
                    <a:lnL w="12700">
                      <a:miter lim="400000"/>
                    </a:lnL>
                    <a:lnR w="12700">
                      <a:miter lim="400000"/>
                    </a:lnR>
                    <a:lnT w="12700">
                      <a:miter lim="400000"/>
                    </a:lnT>
                    <a:lnB w="12700">
                      <a:solidFill>
                        <a:srgbClr val="000000"/>
                      </a:solidFill>
                    </a:lnB>
                    <a:noFill/>
                  </a:tcPr>
                </a:tc>
              </a:tr>
              <a:tr h="260366">
                <a:tc>
                  <a:txBody>
                    <a:bodyPr/>
                    <a:lstStyle/>
                    <a:p>
                      <a:pPr algn="ctr">
                        <a:defRPr sz="1100">
                          <a:latin typeface="Arial"/>
                          <a:ea typeface="Arial"/>
                          <a:cs typeface="Arial"/>
                        </a:defRPr>
                      </a:pPr>
                      <a:r>
                        <a:t>1</a:t>
                      </a:r>
                      <a:r>
                        <a:t>8</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2</a:t>
                      </a:r>
                      <a:r>
                        <a:t>9</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r h="260366">
                <a:tc>
                  <a:txBody>
                    <a:bodyPr/>
                    <a:lstStyle/>
                    <a:p>
                      <a:pPr algn="ctr">
                        <a:defRPr sz="1100">
                          <a:latin typeface="Arial"/>
                          <a:ea typeface="Arial"/>
                          <a:cs typeface="Arial"/>
                        </a:defRPr>
                      </a:pPr>
                      <a:r>
                        <a:t>2</a:t>
                      </a:r>
                      <a:r>
                        <a:t>0</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defRPr sz="1800">
                          <a:latin typeface="Arial"/>
                          <a:ea typeface="Arial"/>
                          <a:cs typeface="Arial"/>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tangle 2"/>
          <p:cNvSpPr txBox="1"/>
          <p:nvPr>
            <p:ph type="title"/>
          </p:nvPr>
        </p:nvSpPr>
        <p:spPr>
          <a:xfrm>
            <a:off x="457200" y="533400"/>
            <a:ext cx="8229600" cy="1143000"/>
          </a:xfrm>
          <a:prstGeom prst="rect">
            <a:avLst/>
          </a:prstGeom>
        </p:spPr>
        <p:txBody>
          <a:bodyPr/>
          <a:lstStyle>
            <a:lvl1pPr defTabSz="868680">
              <a:defRPr sz="3400">
                <a:latin typeface="Gotham Medium"/>
                <a:ea typeface="Gotham Medium"/>
                <a:cs typeface="Gotham Medium"/>
                <a:sym typeface="Gotham Medium"/>
              </a:defRPr>
            </a:lvl1pPr>
          </a:lstStyle>
          <a:p>
            <a:pPr/>
            <a:r>
              <a:t>Provincial French Immersion Certificate Requirements</a:t>
            </a:r>
          </a:p>
        </p:txBody>
      </p:sp>
      <p:sp>
        <p:nvSpPr>
          <p:cNvPr id="141" name="Rectangle 4"/>
          <p:cNvSpPr txBox="1"/>
          <p:nvPr>
            <p:ph type="body" sz="half" idx="1"/>
          </p:nvPr>
        </p:nvSpPr>
        <p:spPr>
          <a:xfrm>
            <a:off x="457200" y="2057400"/>
            <a:ext cx="3352800" cy="4343400"/>
          </a:xfrm>
          <a:prstGeom prst="rect">
            <a:avLst/>
          </a:prstGeom>
        </p:spPr>
        <p:txBody>
          <a:bodyPr/>
          <a:lstStyle/>
          <a:p>
            <a:pPr>
              <a:defRPr>
                <a:latin typeface="gotham"/>
                <a:ea typeface="gotham"/>
                <a:cs typeface="gotham"/>
                <a:sym typeface="gotham"/>
              </a:defRPr>
            </a:pPr>
          </a:p>
          <a:p>
            <a:pPr>
              <a:buSzTx/>
              <a:buNone/>
              <a:defRPr u="sng">
                <a:latin typeface="gotham"/>
                <a:ea typeface="gotham"/>
                <a:cs typeface="gotham"/>
                <a:sym typeface="gotham"/>
              </a:defRPr>
            </a:pPr>
            <a:r>
              <a:t>Grade 9 and 10</a:t>
            </a:r>
            <a:br/>
          </a:p>
          <a:p>
            <a:pPr>
              <a:spcBef>
                <a:spcPts val="400"/>
              </a:spcBef>
              <a:buSzTx/>
              <a:buNone/>
              <a:defRPr b="1" sz="1800">
                <a:latin typeface="Times Roman"/>
                <a:ea typeface="Times Roman"/>
                <a:cs typeface="Times Roman"/>
                <a:sym typeface="Times Roman"/>
              </a:defRPr>
            </a:pPr>
            <a:r>
              <a:t>Completion of outcomes as required by the Province of NB.</a:t>
            </a:r>
          </a:p>
        </p:txBody>
      </p:sp>
      <p:sp>
        <p:nvSpPr>
          <p:cNvPr id="142" name="Rectangle 5"/>
          <p:cNvSpPr txBox="1"/>
          <p:nvPr/>
        </p:nvSpPr>
        <p:spPr>
          <a:xfrm>
            <a:off x="4484913" y="2057400"/>
            <a:ext cx="3775167" cy="40386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spcBef>
                <a:spcPts val="600"/>
              </a:spcBef>
              <a:buSzPct val="100000"/>
              <a:buFont typeface="Arial"/>
              <a:buChar char="•"/>
              <a:defRPr sz="2800">
                <a:solidFill>
                  <a:srgbClr val="FFFFFF"/>
                </a:solidFill>
                <a:latin typeface="gotham"/>
                <a:ea typeface="gotham"/>
                <a:cs typeface="gotham"/>
                <a:sym typeface="gotham"/>
              </a:defRPr>
            </a:pPr>
          </a:p>
          <a:p>
            <a:pPr marL="342900" indent="-342900">
              <a:spcBef>
                <a:spcPts val="600"/>
              </a:spcBef>
              <a:defRPr sz="2800" u="sng">
                <a:solidFill>
                  <a:srgbClr val="FFFFFF"/>
                </a:solidFill>
                <a:latin typeface="gotham"/>
                <a:ea typeface="gotham"/>
                <a:cs typeface="gotham"/>
                <a:sym typeface="gotham"/>
              </a:defRPr>
            </a:pPr>
            <a:r>
              <a:t>Grade 11 and 12</a:t>
            </a:r>
            <a:br/>
            <a:r>
              <a:rPr u="none"/>
              <a:t>    </a:t>
            </a:r>
          </a:p>
          <a:p>
            <a:pPr marL="342900" indent="-342900">
              <a:spcBef>
                <a:spcPts val="400"/>
              </a:spcBef>
              <a:defRPr sz="2000">
                <a:solidFill>
                  <a:srgbClr val="FFFFFF"/>
                </a:solidFill>
                <a:latin typeface="gotham"/>
                <a:ea typeface="gotham"/>
                <a:cs typeface="gotham"/>
                <a:sym typeface="gotham"/>
              </a:defRPr>
            </a:pPr>
            <a:r>
              <a:t>    </a:t>
            </a:r>
            <a:r>
              <a:rPr>
                <a:latin typeface="Times Roman"/>
                <a:ea typeface="Times Roman"/>
                <a:cs typeface="Times Roman"/>
                <a:sym typeface="Times Roman"/>
              </a:rPr>
              <a:t>  (5 credits in total)</a:t>
            </a:r>
            <a:endParaRPr sz="2800">
              <a:latin typeface="Times Roman"/>
              <a:ea typeface="Times Roman"/>
              <a:cs typeface="Times Roman"/>
              <a:sym typeface="Times Roman"/>
            </a:endParaRPr>
          </a:p>
          <a:p>
            <a:pPr marL="342900" indent="-342900">
              <a:spcBef>
                <a:spcPts val="400"/>
              </a:spcBef>
              <a:defRPr>
                <a:solidFill>
                  <a:srgbClr val="FFFFFF"/>
                </a:solidFill>
                <a:latin typeface="Times Roman"/>
                <a:ea typeface="Times Roman"/>
                <a:cs typeface="Times Roman"/>
                <a:sym typeface="Times Roman"/>
              </a:defRPr>
            </a:pPr>
            <a:r>
              <a:t>        </a:t>
            </a:r>
          </a:p>
          <a:p>
            <a:pPr marL="342900" indent="-342900">
              <a:spcBef>
                <a:spcPts val="400"/>
              </a:spcBef>
              <a:defRPr>
                <a:solidFill>
                  <a:srgbClr val="FFFFFF"/>
                </a:solidFill>
                <a:latin typeface="Times Roman"/>
                <a:ea typeface="Times Roman"/>
                <a:cs typeface="Times Roman"/>
                <a:sym typeface="Times Roman"/>
              </a:defRPr>
            </a:pPr>
            <a:r>
              <a:t>FIL 110</a:t>
            </a:r>
            <a:endParaRPr sz="2800"/>
          </a:p>
          <a:p>
            <a:pPr marL="342900" indent="-342900">
              <a:spcBef>
                <a:spcPts val="400"/>
              </a:spcBef>
              <a:defRPr>
                <a:solidFill>
                  <a:srgbClr val="FFFFFF"/>
                </a:solidFill>
                <a:latin typeface="Times Roman"/>
                <a:ea typeface="Times Roman"/>
                <a:cs typeface="Times Roman"/>
                <a:sym typeface="Times Roman"/>
              </a:defRPr>
            </a:pPr>
            <a:r>
              <a:t>FI Mod History 112</a:t>
            </a:r>
            <a:endParaRPr sz="2800"/>
          </a:p>
          <a:p>
            <a:pPr marL="342900" indent="-342900">
              <a:spcBef>
                <a:spcPts val="400"/>
              </a:spcBef>
              <a:defRPr>
                <a:solidFill>
                  <a:srgbClr val="FFFFFF"/>
                </a:solidFill>
                <a:latin typeface="Times Roman"/>
                <a:ea typeface="Times Roman"/>
                <a:cs typeface="Times Roman"/>
                <a:sym typeface="Times Roman"/>
              </a:defRPr>
            </a:pPr>
            <a:r>
              <a:t>FIL 120</a:t>
            </a:r>
            <a:endParaRPr sz="2800"/>
          </a:p>
          <a:p>
            <a:pPr marL="342900" indent="-342900">
              <a:spcBef>
                <a:spcPts val="400"/>
              </a:spcBef>
              <a:defRPr>
                <a:solidFill>
                  <a:srgbClr val="FFFFFF"/>
                </a:solidFill>
                <a:latin typeface="Times Roman"/>
                <a:ea typeface="Times Roman"/>
                <a:cs typeface="Times Roman"/>
                <a:sym typeface="Times Roman"/>
              </a:defRPr>
            </a:pPr>
            <a:r>
              <a:t>2 FI Electives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Rectangle 2"/>
          <p:cNvSpPr txBox="1"/>
          <p:nvPr>
            <p:ph type="title"/>
          </p:nvPr>
        </p:nvSpPr>
        <p:spPr>
          <a:xfrm>
            <a:off x="457200" y="762000"/>
            <a:ext cx="8229600" cy="1143000"/>
          </a:xfrm>
          <a:prstGeom prst="rect">
            <a:avLst/>
          </a:prstGeom>
        </p:spPr>
        <p:txBody>
          <a:bodyPr/>
          <a:lstStyle>
            <a:lvl1pPr>
              <a:defRPr sz="3200">
                <a:latin typeface="Gotham Medium"/>
                <a:ea typeface="Gotham Medium"/>
                <a:cs typeface="Gotham Medium"/>
                <a:sym typeface="Gotham Medium"/>
              </a:defRPr>
            </a:lvl1pPr>
          </a:lstStyle>
          <a:p>
            <a:pPr/>
            <a:r>
              <a:t>Provincial Oral Proficiency Rating Requirements</a:t>
            </a:r>
          </a:p>
        </p:txBody>
      </p:sp>
      <p:sp>
        <p:nvSpPr>
          <p:cNvPr id="145" name="Rectangle 3"/>
          <p:cNvSpPr txBox="1"/>
          <p:nvPr>
            <p:ph type="body" idx="1"/>
          </p:nvPr>
        </p:nvSpPr>
        <p:spPr>
          <a:xfrm>
            <a:off x="457200" y="2438400"/>
            <a:ext cx="8229600" cy="3124200"/>
          </a:xfrm>
          <a:prstGeom prst="rect">
            <a:avLst/>
          </a:prstGeom>
        </p:spPr>
        <p:txBody>
          <a:bodyPr/>
          <a:lstStyle/>
          <a:p>
            <a:pPr marL="0" indent="0">
              <a:spcBef>
                <a:spcPts val="600"/>
              </a:spcBef>
              <a:buSzTx/>
              <a:buNone/>
              <a:defRPr sz="2600">
                <a:latin typeface="Gotham Book"/>
                <a:ea typeface="Gotham Book"/>
                <a:cs typeface="Gotham Book"/>
                <a:sym typeface="Gotham Book"/>
              </a:defRPr>
            </a:pPr>
            <a:r>
              <a:t>Any students who have chosen to complete French Language courses in grade 11 &amp; 12 will be given an Oral Proficiency Certificate with a standard rating. </a:t>
            </a:r>
          </a:p>
          <a:p>
            <a:pPr marL="0" indent="0">
              <a:buSzTx/>
              <a:buNone/>
              <a:defRPr sz="2600">
                <a:latin typeface="Gotham Book"/>
                <a:ea typeface="Gotham Book"/>
                <a:cs typeface="Gotham Book"/>
                <a:sym typeface="Gotham Book"/>
              </a:defRPr>
            </a:pPr>
          </a:p>
          <a:p>
            <a:pPr marL="0" indent="0">
              <a:spcBef>
                <a:spcPts val="600"/>
              </a:spcBef>
              <a:buSzTx/>
              <a:buNone/>
              <a:defRPr sz="2600">
                <a:latin typeface="Gotham Book"/>
                <a:ea typeface="Gotham Book"/>
                <a:cs typeface="Gotham Book"/>
                <a:sym typeface="Gotham Book"/>
              </a:defRPr>
            </a:pPr>
            <a:r>
              <a:t>If you would like to be tested and did not take a French course in grade 11 or 12 please meet with Ms. Stacey Vanbuskirk in room 316</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7" name="Rectangle 2"/>
          <p:cNvSpPr txBox="1"/>
          <p:nvPr>
            <p:ph type="title"/>
          </p:nvPr>
        </p:nvSpPr>
        <p:spPr>
          <a:xfrm>
            <a:off x="457200" y="274638"/>
            <a:ext cx="8229600" cy="1143001"/>
          </a:xfrm>
          <a:prstGeom prst="rect">
            <a:avLst/>
          </a:prstGeom>
        </p:spPr>
        <p:txBody>
          <a:bodyPr/>
          <a:lstStyle>
            <a:lvl1pPr>
              <a:defRPr b="1" u="sng">
                <a:latin typeface="Gotham Medium"/>
                <a:ea typeface="Gotham Medium"/>
                <a:cs typeface="Gotham Medium"/>
                <a:sym typeface="Gotham Medium"/>
              </a:defRPr>
            </a:lvl1pPr>
          </a:lstStyle>
          <a:p>
            <a:pPr/>
            <a:r>
              <a:t>Course Planning Guide</a:t>
            </a:r>
          </a:p>
        </p:txBody>
      </p:sp>
      <p:sp>
        <p:nvSpPr>
          <p:cNvPr id="148" name="Rectangle 4"/>
          <p:cNvSpPr txBox="1"/>
          <p:nvPr>
            <p:ph type="body" sz="half" idx="1"/>
          </p:nvPr>
        </p:nvSpPr>
        <p:spPr>
          <a:xfrm>
            <a:off x="457200" y="1447800"/>
            <a:ext cx="4038600" cy="4525963"/>
          </a:xfrm>
          <a:prstGeom prst="rect">
            <a:avLst/>
          </a:prstGeom>
        </p:spPr>
        <p:txBody>
          <a:bodyPr/>
          <a:lstStyle/>
          <a:p>
            <a:pPr marL="339470" indent="-339470" algn="ctr" defTabSz="905255">
              <a:lnSpc>
                <a:spcPct val="90000"/>
              </a:lnSpc>
              <a:buSzTx/>
              <a:buNone/>
              <a:defRPr sz="2700">
                <a:latin typeface="Gotham Book"/>
                <a:ea typeface="Gotham Book"/>
                <a:cs typeface="Gotham Book"/>
                <a:sym typeface="Gotham Book"/>
              </a:defRPr>
            </a:pPr>
            <a:r>
              <a:t>Grade 11</a:t>
            </a:r>
          </a:p>
          <a:p>
            <a:pPr lvl="1" marL="0" indent="452627" defTabSz="905255">
              <a:lnSpc>
                <a:spcPct val="90000"/>
              </a:lnSpc>
              <a:spcBef>
                <a:spcPts val="500"/>
              </a:spcBef>
              <a:buSzTx/>
              <a:buNone/>
              <a:defRPr sz="2300">
                <a:latin typeface="Gotham Book"/>
                <a:ea typeface="Gotham Book"/>
                <a:cs typeface="Gotham Book"/>
                <a:sym typeface="Gotham Book"/>
              </a:defRPr>
            </a:pPr>
            <a:r>
              <a:t>1.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2.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3.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4.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5.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6.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7.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8. ______________ </a:t>
            </a:r>
          </a:p>
          <a:p>
            <a:pPr lvl="1" marL="0" indent="452627" defTabSz="905255">
              <a:lnSpc>
                <a:spcPct val="90000"/>
              </a:lnSpc>
              <a:spcBef>
                <a:spcPts val="500"/>
              </a:spcBef>
              <a:buSzTx/>
              <a:buNone/>
              <a:defRPr sz="2300">
                <a:latin typeface="Gotham Book"/>
                <a:ea typeface="Gotham Book"/>
                <a:cs typeface="Gotham Book"/>
                <a:sym typeface="Gotham Book"/>
              </a:defRPr>
            </a:pPr>
            <a:r>
              <a:t>9. ______________</a:t>
            </a:r>
          </a:p>
          <a:p>
            <a:pPr lvl="1" marL="0" indent="452627" defTabSz="905255">
              <a:lnSpc>
                <a:spcPct val="90000"/>
              </a:lnSpc>
              <a:spcBef>
                <a:spcPts val="500"/>
              </a:spcBef>
              <a:buSzTx/>
              <a:buNone/>
              <a:defRPr sz="2300">
                <a:latin typeface="Gotham Book"/>
                <a:ea typeface="Gotham Book"/>
                <a:cs typeface="Gotham Book"/>
                <a:sym typeface="Gotham Book"/>
              </a:defRPr>
            </a:pPr>
            <a:r>
              <a:t>10. _____________</a:t>
            </a:r>
          </a:p>
        </p:txBody>
      </p:sp>
      <p:sp>
        <p:nvSpPr>
          <p:cNvPr id="149" name="Rectangle 5"/>
          <p:cNvSpPr txBox="1"/>
          <p:nvPr/>
        </p:nvSpPr>
        <p:spPr>
          <a:xfrm>
            <a:off x="4693918" y="1447801"/>
            <a:ext cx="3947163" cy="4525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39470" indent="-339470" algn="ctr" defTabSz="905255">
              <a:lnSpc>
                <a:spcPct val="90000"/>
              </a:lnSpc>
              <a:spcBef>
                <a:spcPts val="600"/>
              </a:spcBef>
              <a:defRPr sz="2700">
                <a:solidFill>
                  <a:srgbClr val="FFFFFF"/>
                </a:solidFill>
                <a:latin typeface="Gotham Book"/>
                <a:ea typeface="Gotham Book"/>
                <a:cs typeface="Gotham Book"/>
                <a:sym typeface="Gotham Book"/>
              </a:defRPr>
            </a:pPr>
            <a:r>
              <a:t>Grade 12</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1.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2.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3.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4.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5.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6.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7.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8.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9. ______________</a:t>
            </a:r>
          </a:p>
          <a:p>
            <a:pPr lvl="1" indent="452627" defTabSz="905255">
              <a:lnSpc>
                <a:spcPct val="90000"/>
              </a:lnSpc>
              <a:spcBef>
                <a:spcPts val="500"/>
              </a:spcBef>
              <a:defRPr sz="2300">
                <a:solidFill>
                  <a:srgbClr val="FFFFFF"/>
                </a:solidFill>
                <a:latin typeface="Gotham Book"/>
                <a:ea typeface="Gotham Book"/>
                <a:cs typeface="Gotham Book"/>
                <a:sym typeface="Gotham Book"/>
              </a:defRPr>
            </a:pPr>
            <a:r>
              <a:t>10. _____________</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Title 1"/>
          <p:cNvSpPr txBox="1"/>
          <p:nvPr>
            <p:ph type="title"/>
          </p:nvPr>
        </p:nvSpPr>
        <p:spPr>
          <a:xfrm>
            <a:off x="457200" y="274638"/>
            <a:ext cx="8229600" cy="1143001"/>
          </a:xfrm>
          <a:prstGeom prst="rect">
            <a:avLst/>
          </a:prstGeom>
        </p:spPr>
        <p:txBody>
          <a:bodyPr/>
          <a:lstStyle/>
          <a:p>
            <a:pPr>
              <a:defRPr u="sng"/>
            </a:pPr>
            <a:r>
              <a:t>Course Plan </a:t>
            </a:r>
            <a:r>
              <a:rPr u="none"/>
              <a:t>(example)</a:t>
            </a:r>
          </a:p>
        </p:txBody>
      </p:sp>
      <p:sp>
        <p:nvSpPr>
          <p:cNvPr id="152" name="Content Placeholder 2"/>
          <p:cNvSpPr txBox="1"/>
          <p:nvPr>
            <p:ph type="body" idx="1"/>
          </p:nvPr>
        </p:nvSpPr>
        <p:spPr>
          <a:xfrm>
            <a:off x="457200" y="1600200"/>
            <a:ext cx="8229600" cy="4983163"/>
          </a:xfrm>
          <a:prstGeom prst="rect">
            <a:avLst/>
          </a:prstGeom>
        </p:spPr>
        <p:txBody>
          <a:bodyPr/>
          <a:lstStyle/>
          <a:p>
            <a:pPr marL="0" indent="0">
              <a:buSzTx/>
              <a:buNone/>
            </a:pPr>
            <a:r>
              <a:t>     </a:t>
            </a:r>
            <a:r>
              <a:rPr sz="2400"/>
              <a:t>Grade 11                                     Grade 12</a:t>
            </a:r>
            <a:endParaRPr sz="2400"/>
          </a:p>
          <a:p>
            <a:pPr marL="0" indent="0">
              <a:spcBef>
                <a:spcPts val="500"/>
              </a:spcBef>
              <a:buSzTx/>
              <a:buNone/>
              <a:defRPr sz="2400"/>
            </a:pPr>
            <a:r>
              <a:t>1. English 113 A                               1. English 123</a:t>
            </a:r>
          </a:p>
          <a:p>
            <a:pPr marL="0" indent="0">
              <a:spcBef>
                <a:spcPts val="500"/>
              </a:spcBef>
              <a:buSzTx/>
              <a:buNone/>
              <a:defRPr sz="2400"/>
            </a:pPr>
            <a:r>
              <a:t>2. English 113 B                               2. World Issues 120</a:t>
            </a:r>
          </a:p>
          <a:p>
            <a:pPr marL="0" indent="0">
              <a:spcBef>
                <a:spcPts val="500"/>
              </a:spcBef>
              <a:buSzTx/>
              <a:buNone/>
              <a:defRPr sz="2400"/>
            </a:pPr>
            <a:r>
              <a:t>3. Fin Work 120                               3. Media Studies 120</a:t>
            </a:r>
          </a:p>
          <a:p>
            <a:pPr marL="0" indent="0">
              <a:spcBef>
                <a:spcPts val="500"/>
              </a:spcBef>
              <a:buSzTx/>
              <a:buNone/>
              <a:defRPr sz="2400"/>
            </a:pPr>
            <a:r>
              <a:t>4. Hist 113                                        4. Power Train 110</a:t>
            </a:r>
          </a:p>
          <a:p>
            <a:pPr marL="0" indent="0">
              <a:spcBef>
                <a:spcPts val="500"/>
              </a:spcBef>
              <a:buSzTx/>
              <a:buNone/>
              <a:defRPr sz="2400"/>
            </a:pPr>
            <a:r>
              <a:t>5. Music 113                                    5. Auto Electrical 120</a:t>
            </a:r>
          </a:p>
          <a:p>
            <a:pPr marL="0" indent="0">
              <a:spcBef>
                <a:spcPts val="500"/>
              </a:spcBef>
              <a:buSzTx/>
              <a:buNone/>
              <a:defRPr sz="2400"/>
            </a:pPr>
            <a:r>
              <a:t>6. Wellness 110                               6. Tune Up and Trade 120</a:t>
            </a:r>
          </a:p>
          <a:p>
            <a:pPr marL="0" indent="0">
              <a:spcBef>
                <a:spcPts val="500"/>
              </a:spcBef>
              <a:buSzTx/>
              <a:buNone/>
              <a:defRPr sz="2400"/>
            </a:pPr>
            <a:r>
              <a:t>7. Engines 110                                 7. Digital Productions 120</a:t>
            </a:r>
          </a:p>
          <a:p>
            <a:pPr marL="0" indent="0">
              <a:spcBef>
                <a:spcPts val="500"/>
              </a:spcBef>
              <a:buSzTx/>
              <a:buNone/>
              <a:defRPr sz="2400"/>
            </a:pPr>
            <a:r>
              <a:t>8. Framing 110                                8. Mill and Cabinet 120</a:t>
            </a:r>
          </a:p>
          <a:p>
            <a:pPr marL="0" indent="0">
              <a:spcBef>
                <a:spcPts val="500"/>
              </a:spcBef>
              <a:buSzTx/>
              <a:buNone/>
              <a:defRPr sz="2400"/>
            </a:pPr>
            <a:r>
              <a:t>9. Early Child 110                            9. CO-OP 120</a:t>
            </a:r>
          </a:p>
          <a:p>
            <a:pPr marL="0" indent="0">
              <a:spcBef>
                <a:spcPts val="500"/>
              </a:spcBef>
              <a:buSzTx/>
              <a:buNone/>
              <a:defRPr sz="2400"/>
            </a:pPr>
            <a:r>
              <a:t>10. Human Physio 110                 10. CO-OP 120</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4" name="Rectangle 2"/>
          <p:cNvSpPr txBox="1"/>
          <p:nvPr>
            <p:ph type="title"/>
          </p:nvPr>
        </p:nvSpPr>
        <p:spPr>
          <a:xfrm>
            <a:off x="457200" y="274638"/>
            <a:ext cx="8229600" cy="1143001"/>
          </a:xfrm>
          <a:prstGeom prst="rect">
            <a:avLst/>
          </a:prstGeom>
        </p:spPr>
        <p:txBody>
          <a:bodyPr/>
          <a:lstStyle/>
          <a:p>
            <a:pPr>
              <a:defRPr b="1" u="sng">
                <a:latin typeface="Gotham Medium"/>
                <a:ea typeface="Gotham Medium"/>
                <a:cs typeface="Gotham Medium"/>
                <a:sym typeface="Gotham Medium"/>
              </a:defRPr>
            </a:pPr>
            <a:r>
              <a:t>Course Plan </a:t>
            </a:r>
            <a:r>
              <a:rPr u="none"/>
              <a:t>(example)</a:t>
            </a:r>
          </a:p>
        </p:txBody>
      </p:sp>
      <p:sp>
        <p:nvSpPr>
          <p:cNvPr id="155" name="Rectangle 3"/>
          <p:cNvSpPr txBox="1"/>
          <p:nvPr>
            <p:ph type="body" sz="half" idx="1"/>
          </p:nvPr>
        </p:nvSpPr>
        <p:spPr>
          <a:xfrm>
            <a:off x="457200" y="1447800"/>
            <a:ext cx="4038600" cy="4876800"/>
          </a:xfrm>
          <a:prstGeom prst="rect">
            <a:avLst/>
          </a:prstGeom>
        </p:spPr>
        <p:txBody>
          <a:bodyPr/>
          <a:lstStyle/>
          <a:p>
            <a:pPr algn="ctr">
              <a:lnSpc>
                <a:spcPct val="90000"/>
              </a:lnSpc>
              <a:spcBef>
                <a:spcPts val="400"/>
              </a:spcBef>
              <a:buSzTx/>
              <a:buNone/>
              <a:defRPr sz="2000">
                <a:latin typeface="Gotham Book"/>
                <a:ea typeface="Gotham Book"/>
                <a:cs typeface="Gotham Book"/>
                <a:sym typeface="Gotham Book"/>
              </a:defRPr>
            </a:pPr>
            <a:r>
              <a:t>Grade 11</a:t>
            </a:r>
          </a:p>
          <a:p>
            <a:pPr algn="ctr">
              <a:lnSpc>
                <a:spcPct val="90000"/>
              </a:lnSpc>
              <a:buSzTx/>
              <a:buNone/>
              <a:defRPr sz="2000">
                <a:latin typeface="Gotham Book"/>
                <a:ea typeface="Gotham Book"/>
                <a:cs typeface="Gotham Book"/>
                <a:sym typeface="Gotham Book"/>
              </a:defRPr>
            </a:pPr>
          </a:p>
          <a:p>
            <a:pPr lvl="1" marL="0" indent="457200">
              <a:lnSpc>
                <a:spcPct val="90000"/>
              </a:lnSpc>
              <a:spcBef>
                <a:spcPts val="400"/>
              </a:spcBef>
              <a:buSzTx/>
              <a:buNone/>
              <a:defRPr sz="2000">
                <a:latin typeface="Gotham Book"/>
                <a:ea typeface="Gotham Book"/>
                <a:cs typeface="Gotham Book"/>
                <a:sym typeface="Gotham Book"/>
              </a:defRPr>
            </a:pPr>
            <a:r>
              <a:t>1. English  112</a:t>
            </a:r>
            <a:endParaRPr sz="2400"/>
          </a:p>
          <a:p>
            <a:pPr lvl="1" marL="0" indent="457200">
              <a:lnSpc>
                <a:spcPct val="90000"/>
              </a:lnSpc>
              <a:spcBef>
                <a:spcPts val="400"/>
              </a:spcBef>
              <a:buSzTx/>
              <a:buNone/>
              <a:defRPr sz="2000">
                <a:latin typeface="Gotham Book"/>
                <a:ea typeface="Gotham Book"/>
                <a:cs typeface="Gotham Book"/>
                <a:sym typeface="Gotham Book"/>
              </a:defRPr>
            </a:pPr>
            <a:r>
              <a:t>2. English 112</a:t>
            </a:r>
            <a:endParaRPr sz="2400"/>
          </a:p>
          <a:p>
            <a:pPr lvl="1" marL="0" indent="457200">
              <a:lnSpc>
                <a:spcPct val="90000"/>
              </a:lnSpc>
              <a:spcBef>
                <a:spcPts val="400"/>
              </a:spcBef>
              <a:buSzTx/>
              <a:buNone/>
              <a:defRPr sz="2000">
                <a:latin typeface="Gotham Book"/>
                <a:ea typeface="Gotham Book"/>
                <a:cs typeface="Gotham Book"/>
                <a:sym typeface="Gotham Book"/>
              </a:defRPr>
            </a:pPr>
            <a:r>
              <a:t>3. Foundation of Math 11</a:t>
            </a:r>
            <a:endParaRPr sz="2400"/>
          </a:p>
          <a:p>
            <a:pPr lvl="1" marL="0" indent="457200">
              <a:lnSpc>
                <a:spcPct val="90000"/>
              </a:lnSpc>
              <a:spcBef>
                <a:spcPts val="400"/>
              </a:spcBef>
              <a:buSzTx/>
              <a:buNone/>
              <a:defRPr sz="2000">
                <a:latin typeface="Gotham Book"/>
                <a:ea typeface="Gotham Book"/>
                <a:cs typeface="Gotham Book"/>
                <a:sym typeface="Gotham Book"/>
              </a:defRPr>
            </a:pPr>
            <a:r>
              <a:t>4. Pre-Calculus 11</a:t>
            </a:r>
            <a:endParaRPr sz="2400"/>
          </a:p>
          <a:p>
            <a:pPr lvl="1" marL="0" indent="457200">
              <a:lnSpc>
                <a:spcPct val="90000"/>
              </a:lnSpc>
              <a:spcBef>
                <a:spcPts val="400"/>
              </a:spcBef>
              <a:buSzTx/>
              <a:buNone/>
              <a:defRPr sz="2000">
                <a:latin typeface="Gotham Book"/>
                <a:ea typeface="Gotham Book"/>
                <a:cs typeface="Gotham Book"/>
                <a:sym typeface="Gotham Book"/>
              </a:defRPr>
            </a:pPr>
            <a:r>
              <a:t>5. Wellness 110</a:t>
            </a:r>
            <a:endParaRPr sz="2400"/>
          </a:p>
          <a:p>
            <a:pPr lvl="1" marL="0" indent="457200">
              <a:lnSpc>
                <a:spcPct val="90000"/>
              </a:lnSpc>
              <a:spcBef>
                <a:spcPts val="400"/>
              </a:spcBef>
              <a:buSzTx/>
              <a:buNone/>
              <a:defRPr sz="2000">
                <a:latin typeface="Gotham Book"/>
                <a:ea typeface="Gotham Book"/>
                <a:cs typeface="Gotham Book"/>
                <a:sym typeface="Gotham Book"/>
              </a:defRPr>
            </a:pPr>
            <a:r>
              <a:t>6. Mod. History 112 </a:t>
            </a:r>
            <a:endParaRPr sz="2400"/>
          </a:p>
          <a:p>
            <a:pPr lvl="1" marL="0" indent="457200">
              <a:lnSpc>
                <a:spcPct val="90000"/>
              </a:lnSpc>
              <a:spcBef>
                <a:spcPts val="400"/>
              </a:spcBef>
              <a:buSzTx/>
              <a:buNone/>
              <a:defRPr sz="2000">
                <a:latin typeface="Gotham Book"/>
                <a:ea typeface="Gotham Book"/>
                <a:cs typeface="Gotham Book"/>
                <a:sym typeface="Gotham Book"/>
              </a:defRPr>
            </a:pPr>
            <a:r>
              <a:t>7. Graphic Arts 110</a:t>
            </a:r>
            <a:endParaRPr sz="2400"/>
          </a:p>
          <a:p>
            <a:pPr lvl="1" marL="0" indent="457200">
              <a:lnSpc>
                <a:spcPct val="90000"/>
              </a:lnSpc>
              <a:spcBef>
                <a:spcPts val="400"/>
              </a:spcBef>
              <a:buSzTx/>
              <a:buNone/>
              <a:defRPr sz="2000">
                <a:latin typeface="Gotham Book"/>
                <a:ea typeface="Gotham Book"/>
                <a:cs typeface="Gotham Book"/>
                <a:sym typeface="Gotham Book"/>
              </a:defRPr>
            </a:pPr>
            <a:r>
              <a:t>8. Biology 112</a:t>
            </a:r>
            <a:endParaRPr sz="2400"/>
          </a:p>
          <a:p>
            <a:pPr lvl="1" marL="0" indent="457200">
              <a:lnSpc>
                <a:spcPct val="90000"/>
              </a:lnSpc>
              <a:spcBef>
                <a:spcPts val="400"/>
              </a:spcBef>
              <a:buSzTx/>
              <a:buNone/>
              <a:defRPr sz="2000">
                <a:latin typeface="Gotham Book"/>
                <a:ea typeface="Gotham Book"/>
                <a:cs typeface="Gotham Book"/>
                <a:sym typeface="Gotham Book"/>
              </a:defRPr>
            </a:pPr>
            <a:r>
              <a:t>9. Chemistry 112</a:t>
            </a:r>
            <a:endParaRPr sz="2400"/>
          </a:p>
          <a:p>
            <a:pPr lvl="1" marL="0" indent="457200">
              <a:lnSpc>
                <a:spcPct val="90000"/>
              </a:lnSpc>
              <a:spcBef>
                <a:spcPts val="400"/>
              </a:spcBef>
              <a:buSzTx/>
              <a:buNone/>
              <a:defRPr sz="2000">
                <a:latin typeface="Gotham Book"/>
                <a:ea typeface="Gotham Book"/>
                <a:cs typeface="Gotham Book"/>
                <a:sym typeface="Gotham Book"/>
              </a:defRPr>
            </a:pPr>
            <a:r>
              <a:t>10. Physics 112</a:t>
            </a:r>
          </a:p>
        </p:txBody>
      </p:sp>
      <p:sp>
        <p:nvSpPr>
          <p:cNvPr id="156" name="Rectangle 4"/>
          <p:cNvSpPr txBox="1"/>
          <p:nvPr/>
        </p:nvSpPr>
        <p:spPr>
          <a:xfrm>
            <a:off x="4693918" y="1447801"/>
            <a:ext cx="3947163" cy="452596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lgn="ctr">
              <a:lnSpc>
                <a:spcPct val="90000"/>
              </a:lnSpc>
              <a:spcBef>
                <a:spcPts val="400"/>
              </a:spcBef>
              <a:defRPr sz="2000">
                <a:solidFill>
                  <a:srgbClr val="FFFFFF"/>
                </a:solidFill>
                <a:latin typeface="Gotham Book"/>
                <a:ea typeface="Gotham Book"/>
                <a:cs typeface="Gotham Book"/>
                <a:sym typeface="Gotham Book"/>
              </a:defRPr>
            </a:pPr>
            <a:r>
              <a:t>Grade 12</a:t>
            </a:r>
            <a:endParaRPr sz="2800"/>
          </a:p>
          <a:p>
            <a:pPr marL="342900" indent="-342900" algn="ctr">
              <a:lnSpc>
                <a:spcPct val="90000"/>
              </a:lnSpc>
              <a:spcBef>
                <a:spcPts val="600"/>
              </a:spcBef>
              <a:defRPr sz="2800">
                <a:solidFill>
                  <a:srgbClr val="FFFFFF"/>
                </a:solidFill>
                <a:latin typeface="Gotham Book"/>
                <a:ea typeface="Gotham Book"/>
                <a:cs typeface="Gotham Book"/>
                <a:sym typeface="Gotham Book"/>
              </a:defRPr>
            </a:pPr>
          </a:p>
          <a:p>
            <a:pPr lvl="1" indent="457200">
              <a:lnSpc>
                <a:spcPct val="90000"/>
              </a:lnSpc>
              <a:spcBef>
                <a:spcPts val="400"/>
              </a:spcBef>
              <a:defRPr sz="2000">
                <a:solidFill>
                  <a:srgbClr val="FFFFFF"/>
                </a:solidFill>
                <a:latin typeface="Gotham Book"/>
                <a:ea typeface="Gotham Book"/>
                <a:cs typeface="Gotham Book"/>
                <a:sym typeface="Gotham Book"/>
              </a:defRPr>
            </a:pPr>
            <a:r>
              <a:t>1. English 122</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2. Pre-Calculus 12A</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3. Pre-Calculus 12B</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4. Calculus 12</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5. Poli Sci 120</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6. Chemistry 122</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7. Physics 122</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8. Phys. Ed Leadership 120</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9. Theatre Arts 120</a:t>
            </a:r>
            <a:endParaRPr sz="2400"/>
          </a:p>
          <a:p>
            <a:pPr lvl="1" indent="457200">
              <a:lnSpc>
                <a:spcPct val="90000"/>
              </a:lnSpc>
              <a:spcBef>
                <a:spcPts val="400"/>
              </a:spcBef>
              <a:defRPr sz="2000">
                <a:solidFill>
                  <a:srgbClr val="FFFFFF"/>
                </a:solidFill>
                <a:latin typeface="Gotham Book"/>
                <a:ea typeface="Gotham Book"/>
                <a:cs typeface="Gotham Book"/>
                <a:sym typeface="Gotham Book"/>
              </a:defRPr>
            </a:pPr>
            <a:r>
              <a:t>10. Economics 120</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55">
                                            <p:txEl>
                                              <p:pRg st="2" end="2"/>
                                            </p:txEl>
                                          </p:spTgt>
                                        </p:tgtEl>
                                        <p:attrNameLst>
                                          <p:attrName>style.visibility</p:attrName>
                                        </p:attrNameLst>
                                      </p:cBhvr>
                                      <p:to>
                                        <p:strVal val="visible"/>
                                      </p:to>
                                    </p:set>
                                    <p:anim calcmode="lin" valueType="num">
                                      <p:cBhvr>
                                        <p:cTn id="7" dur="500" fill="hold"/>
                                        <p:tgtEl>
                                          <p:spTgt spid="155">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155">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155">
                                            <p:txEl>
                                              <p:pRg st="3" end="3"/>
                                            </p:txEl>
                                          </p:spTgt>
                                        </p:tgtEl>
                                        <p:attrNameLst>
                                          <p:attrName>style.visibility</p:attrName>
                                        </p:attrNameLst>
                                      </p:cBhvr>
                                      <p:to>
                                        <p:strVal val="visible"/>
                                      </p:to>
                                    </p:set>
                                    <p:anim calcmode="lin" valueType="num">
                                      <p:cBhvr>
                                        <p:cTn id="12" dur="500" fill="hold"/>
                                        <p:tgtEl>
                                          <p:spTgt spid="155">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155">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155">
                                            <p:txEl>
                                              <p:pRg st="4" end="4"/>
                                            </p:txEl>
                                          </p:spTgt>
                                        </p:tgtEl>
                                        <p:attrNameLst>
                                          <p:attrName>style.visibility</p:attrName>
                                        </p:attrNameLst>
                                      </p:cBhvr>
                                      <p:to>
                                        <p:strVal val="visible"/>
                                      </p:to>
                                    </p:set>
                                    <p:anim calcmode="lin" valueType="num">
                                      <p:cBhvr>
                                        <p:cTn id="17" dur="500" fill="hold"/>
                                        <p:tgtEl>
                                          <p:spTgt spid="155">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155">
                                            <p:txEl>
                                              <p:pRg st="4" end="4"/>
                                            </p:txEl>
                                          </p:spTgt>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1" fill="hold">
                                  <p:stCondLst>
                                    <p:cond delay="0"/>
                                  </p:stCondLst>
                                  <p:iterate type="el" backwards="0">
                                    <p:tmAbs val="0"/>
                                  </p:iterate>
                                  <p:childTnLst>
                                    <p:set>
                                      <p:cBhvr>
                                        <p:cTn id="21" fill="hold"/>
                                        <p:tgtEl>
                                          <p:spTgt spid="155">
                                            <p:txEl>
                                              <p:pRg st="5" end="5"/>
                                            </p:txEl>
                                          </p:spTgt>
                                        </p:tgtEl>
                                        <p:attrNameLst>
                                          <p:attrName>style.visibility</p:attrName>
                                        </p:attrNameLst>
                                      </p:cBhvr>
                                      <p:to>
                                        <p:strVal val="visible"/>
                                      </p:to>
                                    </p:set>
                                    <p:anim calcmode="lin" valueType="num">
                                      <p:cBhvr>
                                        <p:cTn id="22" dur="500" fill="hold"/>
                                        <p:tgtEl>
                                          <p:spTgt spid="155">
                                            <p:txEl>
                                              <p:pRg st="5" end="5"/>
                                            </p:txEl>
                                          </p:spTgt>
                                        </p:tgtEl>
                                        <p:attrNameLst>
                                          <p:attrName>ppt_x</p:attrName>
                                        </p:attrNameLst>
                                      </p:cBhvr>
                                      <p:tavLst>
                                        <p:tav tm="0">
                                          <p:val>
                                            <p:strVal val="#ppt_x"/>
                                          </p:val>
                                        </p:tav>
                                        <p:tav tm="100000">
                                          <p:val>
                                            <p:strVal val="#ppt_x"/>
                                          </p:val>
                                        </p:tav>
                                      </p:tavLst>
                                    </p:anim>
                                    <p:anim calcmode="lin" valueType="num">
                                      <p:cBhvr>
                                        <p:cTn id="23" dur="500" fill="hold"/>
                                        <p:tgtEl>
                                          <p:spTgt spid="155">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1" fill="hold">
                                  <p:stCondLst>
                                    <p:cond delay="0"/>
                                  </p:stCondLst>
                                  <p:iterate type="el" backwards="0">
                                    <p:tmAbs val="0"/>
                                  </p:iterate>
                                  <p:childTnLst>
                                    <p:set>
                                      <p:cBhvr>
                                        <p:cTn id="26" fill="hold"/>
                                        <p:tgtEl>
                                          <p:spTgt spid="155">
                                            <p:txEl>
                                              <p:pRg st="6" end="6"/>
                                            </p:txEl>
                                          </p:spTgt>
                                        </p:tgtEl>
                                        <p:attrNameLst>
                                          <p:attrName>style.visibility</p:attrName>
                                        </p:attrNameLst>
                                      </p:cBhvr>
                                      <p:to>
                                        <p:strVal val="visible"/>
                                      </p:to>
                                    </p:set>
                                    <p:anim calcmode="lin" valueType="num">
                                      <p:cBhvr>
                                        <p:cTn id="27" dur="500" fill="hold"/>
                                        <p:tgtEl>
                                          <p:spTgt spid="155">
                                            <p:txEl>
                                              <p:pRg st="6" end="6"/>
                                            </p:txEl>
                                          </p:spTgt>
                                        </p:tgtEl>
                                        <p:attrNameLst>
                                          <p:attrName>ppt_x</p:attrName>
                                        </p:attrNameLst>
                                      </p:cBhvr>
                                      <p:tavLst>
                                        <p:tav tm="0">
                                          <p:val>
                                            <p:strVal val="#ppt_x"/>
                                          </p:val>
                                        </p:tav>
                                        <p:tav tm="100000">
                                          <p:val>
                                            <p:strVal val="#ppt_x"/>
                                          </p:val>
                                        </p:tav>
                                      </p:tavLst>
                                    </p:anim>
                                    <p:anim calcmode="lin" valueType="num">
                                      <p:cBhvr>
                                        <p:cTn id="28" dur="500" fill="hold"/>
                                        <p:tgtEl>
                                          <p:spTgt spid="155">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1" fill="hold">
                                  <p:stCondLst>
                                    <p:cond delay="0"/>
                                  </p:stCondLst>
                                  <p:iterate type="el" backwards="0">
                                    <p:tmAbs val="0"/>
                                  </p:iterate>
                                  <p:childTnLst>
                                    <p:set>
                                      <p:cBhvr>
                                        <p:cTn id="31" fill="hold"/>
                                        <p:tgtEl>
                                          <p:spTgt spid="155">
                                            <p:txEl>
                                              <p:pRg st="7" end="7"/>
                                            </p:txEl>
                                          </p:spTgt>
                                        </p:tgtEl>
                                        <p:attrNameLst>
                                          <p:attrName>style.visibility</p:attrName>
                                        </p:attrNameLst>
                                      </p:cBhvr>
                                      <p:to>
                                        <p:strVal val="visible"/>
                                      </p:to>
                                    </p:set>
                                    <p:anim calcmode="lin" valueType="num">
                                      <p:cBhvr>
                                        <p:cTn id="32" dur="500" fill="hold"/>
                                        <p:tgtEl>
                                          <p:spTgt spid="155">
                                            <p:txEl>
                                              <p:pRg st="7" end="7"/>
                                            </p:txEl>
                                          </p:spTgt>
                                        </p:tgtEl>
                                        <p:attrNameLst>
                                          <p:attrName>ppt_x</p:attrName>
                                        </p:attrNameLst>
                                      </p:cBhvr>
                                      <p:tavLst>
                                        <p:tav tm="0">
                                          <p:val>
                                            <p:strVal val="#ppt_x"/>
                                          </p:val>
                                        </p:tav>
                                        <p:tav tm="100000">
                                          <p:val>
                                            <p:strVal val="#ppt_x"/>
                                          </p:val>
                                        </p:tav>
                                      </p:tavLst>
                                    </p:anim>
                                    <p:anim calcmode="lin" valueType="num">
                                      <p:cBhvr>
                                        <p:cTn id="33" dur="500" fill="hold"/>
                                        <p:tgtEl>
                                          <p:spTgt spid="15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1" fill="hold">
                                  <p:stCondLst>
                                    <p:cond delay="0"/>
                                  </p:stCondLst>
                                  <p:iterate type="el" backwards="0">
                                    <p:tmAbs val="0"/>
                                  </p:iterate>
                                  <p:childTnLst>
                                    <p:set>
                                      <p:cBhvr>
                                        <p:cTn id="37" fill="hold"/>
                                        <p:tgtEl>
                                          <p:spTgt spid="155">
                                            <p:txEl>
                                              <p:pRg st="8" end="8"/>
                                            </p:txEl>
                                          </p:spTgt>
                                        </p:tgtEl>
                                        <p:attrNameLst>
                                          <p:attrName>style.visibility</p:attrName>
                                        </p:attrNameLst>
                                      </p:cBhvr>
                                      <p:to>
                                        <p:strVal val="visible"/>
                                      </p:to>
                                    </p:set>
                                    <p:anim calcmode="lin" valueType="num">
                                      <p:cBhvr>
                                        <p:cTn id="38" dur="500" fill="hold"/>
                                        <p:tgtEl>
                                          <p:spTgt spid="155">
                                            <p:txEl>
                                              <p:pRg st="8" end="8"/>
                                            </p:txEl>
                                          </p:spTgt>
                                        </p:tgtEl>
                                        <p:attrNameLst>
                                          <p:attrName>ppt_x</p:attrName>
                                        </p:attrNameLst>
                                      </p:cBhvr>
                                      <p:tavLst>
                                        <p:tav tm="0">
                                          <p:val>
                                            <p:strVal val="#ppt_x"/>
                                          </p:val>
                                        </p:tav>
                                        <p:tav tm="100000">
                                          <p:val>
                                            <p:strVal val="#ppt_x"/>
                                          </p:val>
                                        </p:tav>
                                      </p:tavLst>
                                    </p:anim>
                                    <p:anim calcmode="lin" valueType="num">
                                      <p:cBhvr>
                                        <p:cTn id="39" dur="500" fill="hold"/>
                                        <p:tgtEl>
                                          <p:spTgt spid="155">
                                            <p:txEl>
                                              <p:pRg st="8" end="8"/>
                                            </p:txEl>
                                          </p:spTgt>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Class="entr" nodeType="afterEffect" presetSubtype="4" presetID="2" grpId="1" fill="hold">
                                  <p:stCondLst>
                                    <p:cond delay="0"/>
                                  </p:stCondLst>
                                  <p:iterate type="el" backwards="0">
                                    <p:tmAbs val="0"/>
                                  </p:iterate>
                                  <p:childTnLst>
                                    <p:set>
                                      <p:cBhvr>
                                        <p:cTn id="42" fill="hold"/>
                                        <p:tgtEl>
                                          <p:spTgt spid="155">
                                            <p:txEl>
                                              <p:pRg st="9" end="9"/>
                                            </p:txEl>
                                          </p:spTgt>
                                        </p:tgtEl>
                                        <p:attrNameLst>
                                          <p:attrName>style.visibility</p:attrName>
                                        </p:attrNameLst>
                                      </p:cBhvr>
                                      <p:to>
                                        <p:strVal val="visible"/>
                                      </p:to>
                                    </p:set>
                                    <p:anim calcmode="lin" valueType="num">
                                      <p:cBhvr>
                                        <p:cTn id="43" dur="500" fill="hold"/>
                                        <p:tgtEl>
                                          <p:spTgt spid="155">
                                            <p:txEl>
                                              <p:pRg st="9" end="9"/>
                                            </p:txEl>
                                          </p:spTgt>
                                        </p:tgtEl>
                                        <p:attrNameLst>
                                          <p:attrName>ppt_x</p:attrName>
                                        </p:attrNameLst>
                                      </p:cBhvr>
                                      <p:tavLst>
                                        <p:tav tm="0">
                                          <p:val>
                                            <p:strVal val="#ppt_x"/>
                                          </p:val>
                                        </p:tav>
                                        <p:tav tm="100000">
                                          <p:val>
                                            <p:strVal val="#ppt_x"/>
                                          </p:val>
                                        </p:tav>
                                      </p:tavLst>
                                    </p:anim>
                                    <p:anim calcmode="lin" valueType="num">
                                      <p:cBhvr>
                                        <p:cTn id="44" dur="500" fill="hold"/>
                                        <p:tgtEl>
                                          <p:spTgt spid="155">
                                            <p:txEl>
                                              <p:pRg st="9" end="9"/>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000"/>
                            </p:stCondLst>
                            <p:childTnLst>
                              <p:par>
                                <p:cTn id="46" presetClass="entr" nodeType="afterEffect" presetSubtype="4" presetID="2" grpId="1" fill="hold">
                                  <p:stCondLst>
                                    <p:cond delay="0"/>
                                  </p:stCondLst>
                                  <p:iterate type="el" backwards="0">
                                    <p:tmAbs val="0"/>
                                  </p:iterate>
                                  <p:childTnLst>
                                    <p:set>
                                      <p:cBhvr>
                                        <p:cTn id="47" fill="hold"/>
                                        <p:tgtEl>
                                          <p:spTgt spid="155">
                                            <p:txEl>
                                              <p:pRg st="10" end="10"/>
                                            </p:txEl>
                                          </p:spTgt>
                                        </p:tgtEl>
                                        <p:attrNameLst>
                                          <p:attrName>style.visibility</p:attrName>
                                        </p:attrNameLst>
                                      </p:cBhvr>
                                      <p:to>
                                        <p:strVal val="visible"/>
                                      </p:to>
                                    </p:set>
                                    <p:anim calcmode="lin" valueType="num">
                                      <p:cBhvr>
                                        <p:cTn id="48" dur="500" fill="hold"/>
                                        <p:tgtEl>
                                          <p:spTgt spid="155">
                                            <p:txEl>
                                              <p:pRg st="10" end="10"/>
                                            </p:txEl>
                                          </p:spTgt>
                                        </p:tgtEl>
                                        <p:attrNameLst>
                                          <p:attrName>ppt_x</p:attrName>
                                        </p:attrNameLst>
                                      </p:cBhvr>
                                      <p:tavLst>
                                        <p:tav tm="0">
                                          <p:val>
                                            <p:strVal val="#ppt_x"/>
                                          </p:val>
                                        </p:tav>
                                        <p:tav tm="100000">
                                          <p:val>
                                            <p:strVal val="#ppt_x"/>
                                          </p:val>
                                        </p:tav>
                                      </p:tavLst>
                                    </p:anim>
                                    <p:anim calcmode="lin" valueType="num">
                                      <p:cBhvr>
                                        <p:cTn id="49" dur="500" fill="hold"/>
                                        <p:tgtEl>
                                          <p:spTgt spid="155">
                                            <p:txEl>
                                              <p:pRg st="10" end="10"/>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500"/>
                            </p:stCondLst>
                            <p:childTnLst>
                              <p:par>
                                <p:cTn id="51" presetClass="entr" nodeType="afterEffect" presetSubtype="4" presetID="2" grpId="1" fill="hold">
                                  <p:stCondLst>
                                    <p:cond delay="0"/>
                                  </p:stCondLst>
                                  <p:iterate type="el" backwards="0">
                                    <p:tmAbs val="0"/>
                                  </p:iterate>
                                  <p:childTnLst>
                                    <p:set>
                                      <p:cBhvr>
                                        <p:cTn id="52" fill="hold"/>
                                        <p:tgtEl>
                                          <p:spTgt spid="155">
                                            <p:txEl>
                                              <p:pRg st="11" end="11"/>
                                            </p:txEl>
                                          </p:spTgt>
                                        </p:tgtEl>
                                        <p:attrNameLst>
                                          <p:attrName>style.visibility</p:attrName>
                                        </p:attrNameLst>
                                      </p:cBhvr>
                                      <p:to>
                                        <p:strVal val="visible"/>
                                      </p:to>
                                    </p:set>
                                    <p:anim calcmode="lin" valueType="num">
                                      <p:cBhvr>
                                        <p:cTn id="53" dur="500" fill="hold"/>
                                        <p:tgtEl>
                                          <p:spTgt spid="155">
                                            <p:txEl>
                                              <p:pRg st="11" end="11"/>
                                            </p:txEl>
                                          </p:spTgt>
                                        </p:tgtEl>
                                        <p:attrNameLst>
                                          <p:attrName>ppt_x</p:attrName>
                                        </p:attrNameLst>
                                      </p:cBhvr>
                                      <p:tavLst>
                                        <p:tav tm="0">
                                          <p:val>
                                            <p:strVal val="#ppt_x"/>
                                          </p:val>
                                        </p:tav>
                                        <p:tav tm="100000">
                                          <p:val>
                                            <p:strVal val="#ppt_x"/>
                                          </p:val>
                                        </p:tav>
                                      </p:tavLst>
                                    </p:anim>
                                    <p:anim calcmode="lin" valueType="num">
                                      <p:cBhvr>
                                        <p:cTn id="54" dur="500" fill="hold"/>
                                        <p:tgtEl>
                                          <p:spTgt spid="15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Class="entr" nodeType="clickEffect" presetSubtype="4" presetID="2" grpId="2" fill="hold">
                                  <p:stCondLst>
                                    <p:cond delay="0"/>
                                  </p:stCondLst>
                                  <p:iterate type="el" backwards="0">
                                    <p:tmAbs val="0"/>
                                  </p:iterate>
                                  <p:childTnLst>
                                    <p:set>
                                      <p:cBhvr>
                                        <p:cTn id="58" fill="hold"/>
                                        <p:tgtEl>
                                          <p:spTgt spid="156">
                                            <p:txEl>
                                              <p:pRg st="2" end="2"/>
                                            </p:txEl>
                                          </p:spTgt>
                                        </p:tgtEl>
                                        <p:attrNameLst>
                                          <p:attrName>style.visibility</p:attrName>
                                        </p:attrNameLst>
                                      </p:cBhvr>
                                      <p:to>
                                        <p:strVal val="visible"/>
                                      </p:to>
                                    </p:set>
                                    <p:anim calcmode="lin" valueType="num">
                                      <p:cBhvr>
                                        <p:cTn id="59" dur="500" fill="hold"/>
                                        <p:tgtEl>
                                          <p:spTgt spid="156">
                                            <p:txEl>
                                              <p:pRg st="2" end="2"/>
                                            </p:txEl>
                                          </p:spTgt>
                                        </p:tgtEl>
                                        <p:attrNameLst>
                                          <p:attrName>ppt_x</p:attrName>
                                        </p:attrNameLst>
                                      </p:cBhvr>
                                      <p:tavLst>
                                        <p:tav tm="0">
                                          <p:val>
                                            <p:strVal val="#ppt_x"/>
                                          </p:val>
                                        </p:tav>
                                        <p:tav tm="100000">
                                          <p:val>
                                            <p:strVal val="#ppt_x"/>
                                          </p:val>
                                        </p:tav>
                                      </p:tavLst>
                                    </p:anim>
                                    <p:anim calcmode="lin" valueType="num">
                                      <p:cBhvr>
                                        <p:cTn id="60" dur="500" fill="hold"/>
                                        <p:tgtEl>
                                          <p:spTgt spid="15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4" presetID="2" grpId="2" fill="hold">
                                  <p:stCondLst>
                                    <p:cond delay="0"/>
                                  </p:stCondLst>
                                  <p:iterate type="el" backwards="0">
                                    <p:tmAbs val="0"/>
                                  </p:iterate>
                                  <p:childTnLst>
                                    <p:set>
                                      <p:cBhvr>
                                        <p:cTn id="64" fill="hold"/>
                                        <p:tgtEl>
                                          <p:spTgt spid="156">
                                            <p:txEl>
                                              <p:pRg st="3" end="3"/>
                                            </p:txEl>
                                          </p:spTgt>
                                        </p:tgtEl>
                                        <p:attrNameLst>
                                          <p:attrName>style.visibility</p:attrName>
                                        </p:attrNameLst>
                                      </p:cBhvr>
                                      <p:to>
                                        <p:strVal val="visible"/>
                                      </p:to>
                                    </p:set>
                                    <p:anim calcmode="lin" valueType="num">
                                      <p:cBhvr>
                                        <p:cTn id="65" dur="500" fill="hold"/>
                                        <p:tgtEl>
                                          <p:spTgt spid="156">
                                            <p:txEl>
                                              <p:pRg st="3" end="3"/>
                                            </p:txEl>
                                          </p:spTgt>
                                        </p:tgtEl>
                                        <p:attrNameLst>
                                          <p:attrName>ppt_x</p:attrName>
                                        </p:attrNameLst>
                                      </p:cBhvr>
                                      <p:tavLst>
                                        <p:tav tm="0">
                                          <p:val>
                                            <p:strVal val="#ppt_x"/>
                                          </p:val>
                                        </p:tav>
                                        <p:tav tm="100000">
                                          <p:val>
                                            <p:strVal val="#ppt_x"/>
                                          </p:val>
                                        </p:tav>
                                      </p:tavLst>
                                    </p:anim>
                                    <p:anim calcmode="lin" valueType="num">
                                      <p:cBhvr>
                                        <p:cTn id="66" dur="500" fill="hold"/>
                                        <p:tgtEl>
                                          <p:spTgt spid="156">
                                            <p:txEl>
                                              <p:pRg st="3" end="3"/>
                                            </p:txEl>
                                          </p:spTgt>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Class="entr" nodeType="afterEffect" presetSubtype="4" presetID="2" grpId="2" fill="hold">
                                  <p:stCondLst>
                                    <p:cond delay="0"/>
                                  </p:stCondLst>
                                  <p:iterate type="el" backwards="0">
                                    <p:tmAbs val="0"/>
                                  </p:iterate>
                                  <p:childTnLst>
                                    <p:set>
                                      <p:cBhvr>
                                        <p:cTn id="69" fill="hold"/>
                                        <p:tgtEl>
                                          <p:spTgt spid="156">
                                            <p:txEl>
                                              <p:pRg st="4" end="4"/>
                                            </p:txEl>
                                          </p:spTgt>
                                        </p:tgtEl>
                                        <p:attrNameLst>
                                          <p:attrName>style.visibility</p:attrName>
                                        </p:attrNameLst>
                                      </p:cBhvr>
                                      <p:to>
                                        <p:strVal val="visible"/>
                                      </p:to>
                                    </p:set>
                                    <p:anim calcmode="lin" valueType="num">
                                      <p:cBhvr>
                                        <p:cTn id="70" dur="500" fill="hold"/>
                                        <p:tgtEl>
                                          <p:spTgt spid="156">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56">
                                            <p:txEl>
                                              <p:pRg st="4" end="4"/>
                                            </p:txEl>
                                          </p:spTgt>
                                        </p:tgtEl>
                                        <p:attrNameLst>
                                          <p:attrName>ppt_y</p:attrName>
                                        </p:attrNameLst>
                                      </p:cBhvr>
                                      <p:tavLst>
                                        <p:tav tm="0">
                                          <p:val>
                                            <p:strVal val="1+#ppt_h/2"/>
                                          </p:val>
                                        </p:tav>
                                        <p:tav tm="100000">
                                          <p:val>
                                            <p:strVal val="#ppt_y"/>
                                          </p:val>
                                        </p:tav>
                                      </p:tavLst>
                                    </p:anim>
                                  </p:childTnLst>
                                </p:cTn>
                              </p:par>
                            </p:childTnLst>
                          </p:cTn>
                        </p:par>
                        <p:par>
                          <p:cTn id="72" fill="hold">
                            <p:stCondLst>
                              <p:cond delay="1000"/>
                            </p:stCondLst>
                            <p:childTnLst>
                              <p:par>
                                <p:cTn id="73" presetClass="entr" nodeType="afterEffect" presetSubtype="4" presetID="2" grpId="2" fill="hold">
                                  <p:stCondLst>
                                    <p:cond delay="0"/>
                                  </p:stCondLst>
                                  <p:iterate type="el" backwards="0">
                                    <p:tmAbs val="0"/>
                                  </p:iterate>
                                  <p:childTnLst>
                                    <p:set>
                                      <p:cBhvr>
                                        <p:cTn id="74" fill="hold"/>
                                        <p:tgtEl>
                                          <p:spTgt spid="156">
                                            <p:txEl>
                                              <p:pRg st="5" end="5"/>
                                            </p:txEl>
                                          </p:spTgt>
                                        </p:tgtEl>
                                        <p:attrNameLst>
                                          <p:attrName>style.visibility</p:attrName>
                                        </p:attrNameLst>
                                      </p:cBhvr>
                                      <p:to>
                                        <p:strVal val="visible"/>
                                      </p:to>
                                    </p:set>
                                    <p:anim calcmode="lin" valueType="num">
                                      <p:cBhvr>
                                        <p:cTn id="75" dur="500" fill="hold"/>
                                        <p:tgtEl>
                                          <p:spTgt spid="156">
                                            <p:txEl>
                                              <p:pRg st="5" end="5"/>
                                            </p:txEl>
                                          </p:spTgt>
                                        </p:tgtEl>
                                        <p:attrNameLst>
                                          <p:attrName>ppt_x</p:attrName>
                                        </p:attrNameLst>
                                      </p:cBhvr>
                                      <p:tavLst>
                                        <p:tav tm="0">
                                          <p:val>
                                            <p:strVal val="#ppt_x"/>
                                          </p:val>
                                        </p:tav>
                                        <p:tav tm="100000">
                                          <p:val>
                                            <p:strVal val="#ppt_x"/>
                                          </p:val>
                                        </p:tav>
                                      </p:tavLst>
                                    </p:anim>
                                    <p:anim calcmode="lin" valueType="num">
                                      <p:cBhvr>
                                        <p:cTn id="76" dur="500" fill="hold"/>
                                        <p:tgtEl>
                                          <p:spTgt spid="156">
                                            <p:txEl>
                                              <p:pRg st="5" end="5"/>
                                            </p:txEl>
                                          </p:spTgt>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Class="entr" nodeType="afterEffect" presetSubtype="4" presetID="2" grpId="2" fill="hold">
                                  <p:stCondLst>
                                    <p:cond delay="0"/>
                                  </p:stCondLst>
                                  <p:iterate type="el" backwards="0">
                                    <p:tmAbs val="0"/>
                                  </p:iterate>
                                  <p:childTnLst>
                                    <p:set>
                                      <p:cBhvr>
                                        <p:cTn id="79" fill="hold"/>
                                        <p:tgtEl>
                                          <p:spTgt spid="156">
                                            <p:txEl>
                                              <p:pRg st="6" end="6"/>
                                            </p:txEl>
                                          </p:spTgt>
                                        </p:tgtEl>
                                        <p:attrNameLst>
                                          <p:attrName>style.visibility</p:attrName>
                                        </p:attrNameLst>
                                      </p:cBhvr>
                                      <p:to>
                                        <p:strVal val="visible"/>
                                      </p:to>
                                    </p:set>
                                    <p:anim calcmode="lin" valueType="num">
                                      <p:cBhvr>
                                        <p:cTn id="80" dur="500" fill="hold"/>
                                        <p:tgtEl>
                                          <p:spTgt spid="156">
                                            <p:txEl>
                                              <p:pRg st="6" end="6"/>
                                            </p:txEl>
                                          </p:spTgt>
                                        </p:tgtEl>
                                        <p:attrNameLst>
                                          <p:attrName>ppt_x</p:attrName>
                                        </p:attrNameLst>
                                      </p:cBhvr>
                                      <p:tavLst>
                                        <p:tav tm="0">
                                          <p:val>
                                            <p:strVal val="#ppt_x"/>
                                          </p:val>
                                        </p:tav>
                                        <p:tav tm="100000">
                                          <p:val>
                                            <p:strVal val="#ppt_x"/>
                                          </p:val>
                                        </p:tav>
                                      </p:tavLst>
                                    </p:anim>
                                    <p:anim calcmode="lin" valueType="num">
                                      <p:cBhvr>
                                        <p:cTn id="81" dur="500" fill="hold"/>
                                        <p:tgtEl>
                                          <p:spTgt spid="156">
                                            <p:txEl>
                                              <p:pRg st="6" end="6"/>
                                            </p:txEl>
                                          </p:spTgt>
                                        </p:tgtEl>
                                        <p:attrNameLst>
                                          <p:attrName>ppt_y</p:attrName>
                                        </p:attrNameLst>
                                      </p:cBhvr>
                                      <p:tavLst>
                                        <p:tav tm="0">
                                          <p:val>
                                            <p:strVal val="1+#ppt_h/2"/>
                                          </p:val>
                                        </p:tav>
                                        <p:tav tm="100000">
                                          <p:val>
                                            <p:strVal val="#ppt_y"/>
                                          </p:val>
                                        </p:tav>
                                      </p:tavLst>
                                    </p:anim>
                                  </p:childTnLst>
                                </p:cTn>
                              </p:par>
                            </p:childTnLst>
                          </p:cTn>
                        </p:par>
                        <p:par>
                          <p:cTn id="82" fill="hold">
                            <p:stCondLst>
                              <p:cond delay="2000"/>
                            </p:stCondLst>
                            <p:childTnLst>
                              <p:par>
                                <p:cTn id="83" presetClass="entr" nodeType="afterEffect" presetSubtype="4" presetID="2" grpId="2" fill="hold">
                                  <p:stCondLst>
                                    <p:cond delay="0"/>
                                  </p:stCondLst>
                                  <p:iterate type="el" backwards="0">
                                    <p:tmAbs val="0"/>
                                  </p:iterate>
                                  <p:childTnLst>
                                    <p:set>
                                      <p:cBhvr>
                                        <p:cTn id="84" fill="hold"/>
                                        <p:tgtEl>
                                          <p:spTgt spid="156">
                                            <p:txEl>
                                              <p:pRg st="7" end="7"/>
                                            </p:txEl>
                                          </p:spTgt>
                                        </p:tgtEl>
                                        <p:attrNameLst>
                                          <p:attrName>style.visibility</p:attrName>
                                        </p:attrNameLst>
                                      </p:cBhvr>
                                      <p:to>
                                        <p:strVal val="visible"/>
                                      </p:to>
                                    </p:set>
                                    <p:anim calcmode="lin" valueType="num">
                                      <p:cBhvr>
                                        <p:cTn id="85" dur="500" fill="hold"/>
                                        <p:tgtEl>
                                          <p:spTgt spid="156">
                                            <p:txEl>
                                              <p:pRg st="7" end="7"/>
                                            </p:txEl>
                                          </p:spTgt>
                                        </p:tgtEl>
                                        <p:attrNameLst>
                                          <p:attrName>ppt_x</p:attrName>
                                        </p:attrNameLst>
                                      </p:cBhvr>
                                      <p:tavLst>
                                        <p:tav tm="0">
                                          <p:val>
                                            <p:strVal val="#ppt_x"/>
                                          </p:val>
                                        </p:tav>
                                        <p:tav tm="100000">
                                          <p:val>
                                            <p:strVal val="#ppt_x"/>
                                          </p:val>
                                        </p:tav>
                                      </p:tavLst>
                                    </p:anim>
                                    <p:anim calcmode="lin" valueType="num">
                                      <p:cBhvr>
                                        <p:cTn id="86" dur="500" fill="hold"/>
                                        <p:tgtEl>
                                          <p:spTgt spid="156">
                                            <p:txEl>
                                              <p:pRg st="7" end="7"/>
                                            </p:txEl>
                                          </p:spTgt>
                                        </p:tgtEl>
                                        <p:attrNameLst>
                                          <p:attrName>ppt_y</p:attrName>
                                        </p:attrNameLst>
                                      </p:cBhvr>
                                      <p:tavLst>
                                        <p:tav tm="0">
                                          <p:val>
                                            <p:strVal val="1+#ppt_h/2"/>
                                          </p:val>
                                        </p:tav>
                                        <p:tav tm="100000">
                                          <p:val>
                                            <p:strVal val="#ppt_y"/>
                                          </p:val>
                                        </p:tav>
                                      </p:tavLst>
                                    </p:anim>
                                  </p:childTnLst>
                                </p:cTn>
                              </p:par>
                            </p:childTnLst>
                          </p:cTn>
                        </p:par>
                        <p:par>
                          <p:cTn id="87" fill="hold">
                            <p:stCondLst>
                              <p:cond delay="2500"/>
                            </p:stCondLst>
                            <p:childTnLst>
                              <p:par>
                                <p:cTn id="88" presetClass="entr" nodeType="afterEffect" presetSubtype="4" presetID="2" grpId="2" fill="hold">
                                  <p:stCondLst>
                                    <p:cond delay="0"/>
                                  </p:stCondLst>
                                  <p:iterate type="el" backwards="0">
                                    <p:tmAbs val="0"/>
                                  </p:iterate>
                                  <p:childTnLst>
                                    <p:set>
                                      <p:cBhvr>
                                        <p:cTn id="89" fill="hold"/>
                                        <p:tgtEl>
                                          <p:spTgt spid="156">
                                            <p:txEl>
                                              <p:pRg st="8" end="8"/>
                                            </p:txEl>
                                          </p:spTgt>
                                        </p:tgtEl>
                                        <p:attrNameLst>
                                          <p:attrName>style.visibility</p:attrName>
                                        </p:attrNameLst>
                                      </p:cBhvr>
                                      <p:to>
                                        <p:strVal val="visible"/>
                                      </p:to>
                                    </p:set>
                                    <p:anim calcmode="lin" valueType="num">
                                      <p:cBhvr>
                                        <p:cTn id="90" dur="500" fill="hold"/>
                                        <p:tgtEl>
                                          <p:spTgt spid="156">
                                            <p:txEl>
                                              <p:pRg st="8" end="8"/>
                                            </p:txEl>
                                          </p:spTgt>
                                        </p:tgtEl>
                                        <p:attrNameLst>
                                          <p:attrName>ppt_x</p:attrName>
                                        </p:attrNameLst>
                                      </p:cBhvr>
                                      <p:tavLst>
                                        <p:tav tm="0">
                                          <p:val>
                                            <p:strVal val="#ppt_x"/>
                                          </p:val>
                                        </p:tav>
                                        <p:tav tm="100000">
                                          <p:val>
                                            <p:strVal val="#ppt_x"/>
                                          </p:val>
                                        </p:tav>
                                      </p:tavLst>
                                    </p:anim>
                                    <p:anim calcmode="lin" valueType="num">
                                      <p:cBhvr>
                                        <p:cTn id="91" dur="500" fill="hold"/>
                                        <p:tgtEl>
                                          <p:spTgt spid="156">
                                            <p:txEl>
                                              <p:pRg st="8" end="8"/>
                                            </p:txEl>
                                          </p:spTgt>
                                        </p:tgtEl>
                                        <p:attrNameLst>
                                          <p:attrName>ppt_y</p:attrName>
                                        </p:attrNameLst>
                                      </p:cBhvr>
                                      <p:tavLst>
                                        <p:tav tm="0">
                                          <p:val>
                                            <p:strVal val="1+#ppt_h/2"/>
                                          </p:val>
                                        </p:tav>
                                        <p:tav tm="100000">
                                          <p:val>
                                            <p:strVal val="#ppt_y"/>
                                          </p:val>
                                        </p:tav>
                                      </p:tavLst>
                                    </p:anim>
                                  </p:childTnLst>
                                </p:cTn>
                              </p:par>
                            </p:childTnLst>
                          </p:cTn>
                        </p:par>
                        <p:par>
                          <p:cTn id="92" fill="hold">
                            <p:stCondLst>
                              <p:cond delay="3000"/>
                            </p:stCondLst>
                            <p:childTnLst>
                              <p:par>
                                <p:cTn id="93" presetClass="entr" nodeType="afterEffect" presetSubtype="4" presetID="2" grpId="2" fill="hold">
                                  <p:stCondLst>
                                    <p:cond delay="0"/>
                                  </p:stCondLst>
                                  <p:iterate type="el" backwards="0">
                                    <p:tmAbs val="0"/>
                                  </p:iterate>
                                  <p:childTnLst>
                                    <p:set>
                                      <p:cBhvr>
                                        <p:cTn id="94" fill="hold"/>
                                        <p:tgtEl>
                                          <p:spTgt spid="156">
                                            <p:txEl>
                                              <p:pRg st="9" end="9"/>
                                            </p:txEl>
                                          </p:spTgt>
                                        </p:tgtEl>
                                        <p:attrNameLst>
                                          <p:attrName>style.visibility</p:attrName>
                                        </p:attrNameLst>
                                      </p:cBhvr>
                                      <p:to>
                                        <p:strVal val="visible"/>
                                      </p:to>
                                    </p:set>
                                    <p:anim calcmode="lin" valueType="num">
                                      <p:cBhvr>
                                        <p:cTn id="95" dur="500" fill="hold"/>
                                        <p:tgtEl>
                                          <p:spTgt spid="156">
                                            <p:txEl>
                                              <p:pRg st="9" end="9"/>
                                            </p:txEl>
                                          </p:spTgt>
                                        </p:tgtEl>
                                        <p:attrNameLst>
                                          <p:attrName>ppt_x</p:attrName>
                                        </p:attrNameLst>
                                      </p:cBhvr>
                                      <p:tavLst>
                                        <p:tav tm="0">
                                          <p:val>
                                            <p:strVal val="#ppt_x"/>
                                          </p:val>
                                        </p:tav>
                                        <p:tav tm="100000">
                                          <p:val>
                                            <p:strVal val="#ppt_x"/>
                                          </p:val>
                                        </p:tav>
                                      </p:tavLst>
                                    </p:anim>
                                    <p:anim calcmode="lin" valueType="num">
                                      <p:cBhvr>
                                        <p:cTn id="96" dur="500" fill="hold"/>
                                        <p:tgtEl>
                                          <p:spTgt spid="156">
                                            <p:txEl>
                                              <p:pRg st="9" end="9"/>
                                            </p:txEl>
                                          </p:spTgt>
                                        </p:tgtEl>
                                        <p:attrNameLst>
                                          <p:attrName>ppt_y</p:attrName>
                                        </p:attrNameLst>
                                      </p:cBhvr>
                                      <p:tavLst>
                                        <p:tav tm="0">
                                          <p:val>
                                            <p:strVal val="1+#ppt_h/2"/>
                                          </p:val>
                                        </p:tav>
                                        <p:tav tm="100000">
                                          <p:val>
                                            <p:strVal val="#ppt_y"/>
                                          </p:val>
                                        </p:tav>
                                      </p:tavLst>
                                    </p:anim>
                                  </p:childTnLst>
                                </p:cTn>
                              </p:par>
                            </p:childTnLst>
                          </p:cTn>
                        </p:par>
                        <p:par>
                          <p:cTn id="97" fill="hold">
                            <p:stCondLst>
                              <p:cond delay="3500"/>
                            </p:stCondLst>
                            <p:childTnLst>
                              <p:par>
                                <p:cTn id="98" presetClass="entr" nodeType="afterEffect" presetSubtype="4" presetID="2" grpId="2" fill="hold">
                                  <p:stCondLst>
                                    <p:cond delay="0"/>
                                  </p:stCondLst>
                                  <p:iterate type="el" backwards="0">
                                    <p:tmAbs val="0"/>
                                  </p:iterate>
                                  <p:childTnLst>
                                    <p:set>
                                      <p:cBhvr>
                                        <p:cTn id="99" fill="hold"/>
                                        <p:tgtEl>
                                          <p:spTgt spid="156">
                                            <p:txEl>
                                              <p:pRg st="10" end="10"/>
                                            </p:txEl>
                                          </p:spTgt>
                                        </p:tgtEl>
                                        <p:attrNameLst>
                                          <p:attrName>style.visibility</p:attrName>
                                        </p:attrNameLst>
                                      </p:cBhvr>
                                      <p:to>
                                        <p:strVal val="visible"/>
                                      </p:to>
                                    </p:set>
                                    <p:anim calcmode="lin" valueType="num">
                                      <p:cBhvr>
                                        <p:cTn id="100" dur="500" fill="hold"/>
                                        <p:tgtEl>
                                          <p:spTgt spid="156">
                                            <p:txEl>
                                              <p:pRg st="10" end="10"/>
                                            </p:txEl>
                                          </p:spTgt>
                                        </p:tgtEl>
                                        <p:attrNameLst>
                                          <p:attrName>ppt_x</p:attrName>
                                        </p:attrNameLst>
                                      </p:cBhvr>
                                      <p:tavLst>
                                        <p:tav tm="0">
                                          <p:val>
                                            <p:strVal val="#ppt_x"/>
                                          </p:val>
                                        </p:tav>
                                        <p:tav tm="100000">
                                          <p:val>
                                            <p:strVal val="#ppt_x"/>
                                          </p:val>
                                        </p:tav>
                                      </p:tavLst>
                                    </p:anim>
                                    <p:anim calcmode="lin" valueType="num">
                                      <p:cBhvr>
                                        <p:cTn id="101" dur="500" fill="hold"/>
                                        <p:tgtEl>
                                          <p:spTgt spid="156">
                                            <p:txEl>
                                              <p:pRg st="10" end="10"/>
                                            </p:txEl>
                                          </p:spTgt>
                                        </p:tgtEl>
                                        <p:attrNameLst>
                                          <p:attrName>ppt_y</p:attrName>
                                        </p:attrNameLst>
                                      </p:cBhvr>
                                      <p:tavLst>
                                        <p:tav tm="0">
                                          <p:val>
                                            <p:strVal val="1+#ppt_h/2"/>
                                          </p:val>
                                        </p:tav>
                                        <p:tav tm="100000">
                                          <p:val>
                                            <p:strVal val="#ppt_y"/>
                                          </p:val>
                                        </p:tav>
                                      </p:tavLst>
                                    </p:anim>
                                  </p:childTnLst>
                                </p:cTn>
                              </p:par>
                            </p:childTnLst>
                          </p:cTn>
                        </p:par>
                        <p:par>
                          <p:cTn id="102" fill="hold">
                            <p:stCondLst>
                              <p:cond delay="4000"/>
                            </p:stCondLst>
                            <p:childTnLst>
                              <p:par>
                                <p:cTn id="103" presetClass="entr" nodeType="afterEffect" presetSubtype="4" presetID="2" grpId="2" fill="hold">
                                  <p:stCondLst>
                                    <p:cond delay="0"/>
                                  </p:stCondLst>
                                  <p:iterate type="el" backwards="0">
                                    <p:tmAbs val="0"/>
                                  </p:iterate>
                                  <p:childTnLst>
                                    <p:set>
                                      <p:cBhvr>
                                        <p:cTn id="104" fill="hold"/>
                                        <p:tgtEl>
                                          <p:spTgt spid="156">
                                            <p:txEl>
                                              <p:pRg st="11" end="11"/>
                                            </p:txEl>
                                          </p:spTgt>
                                        </p:tgtEl>
                                        <p:attrNameLst>
                                          <p:attrName>style.visibility</p:attrName>
                                        </p:attrNameLst>
                                      </p:cBhvr>
                                      <p:to>
                                        <p:strVal val="visible"/>
                                      </p:to>
                                    </p:set>
                                    <p:anim calcmode="lin" valueType="num">
                                      <p:cBhvr>
                                        <p:cTn id="105" dur="500" fill="hold"/>
                                        <p:tgtEl>
                                          <p:spTgt spid="156">
                                            <p:txEl>
                                              <p:pRg st="11" end="11"/>
                                            </p:txEl>
                                          </p:spTgt>
                                        </p:tgtEl>
                                        <p:attrNameLst>
                                          <p:attrName>ppt_x</p:attrName>
                                        </p:attrNameLst>
                                      </p:cBhvr>
                                      <p:tavLst>
                                        <p:tav tm="0">
                                          <p:val>
                                            <p:strVal val="#ppt_x"/>
                                          </p:val>
                                        </p:tav>
                                        <p:tav tm="100000">
                                          <p:val>
                                            <p:strVal val="#ppt_x"/>
                                          </p:val>
                                        </p:tav>
                                      </p:tavLst>
                                    </p:anim>
                                    <p:anim calcmode="lin" valueType="num">
                                      <p:cBhvr>
                                        <p:cTn id="106" dur="500" fill="hold"/>
                                        <p:tgtEl>
                                          <p:spTgt spid="15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56" grpId="2"/>
      <p:bldP build="p" bldLvl="5" animBg="1" rev="0" advAuto="0" spid="155" grpId="1"/>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8" name="Rectangle 3"/>
          <p:cNvSpPr txBox="1"/>
          <p:nvPr>
            <p:ph type="body" idx="1"/>
          </p:nvPr>
        </p:nvSpPr>
        <p:spPr>
          <a:xfrm>
            <a:off x="457200" y="609600"/>
            <a:ext cx="8229600" cy="6096000"/>
          </a:xfrm>
          <a:prstGeom prst="rect">
            <a:avLst/>
          </a:prstGeom>
          <a:ln w="9525">
            <a:solidFill>
              <a:srgbClr val="FFFFFF"/>
            </a:solidFill>
            <a:miter lim="800000"/>
          </a:ln>
        </p:spPr>
        <p:txBody>
          <a:bodyPr/>
          <a:lstStyle/>
          <a:p>
            <a:pPr marL="0" indent="0">
              <a:spcBef>
                <a:spcPts val="500"/>
              </a:spcBef>
              <a:buSzTx/>
              <a:buNone/>
              <a:defRPr sz="2400">
                <a:latin typeface="Gotham Light"/>
                <a:ea typeface="Gotham Light"/>
                <a:cs typeface="Gotham Light"/>
                <a:sym typeface="Gotham Light"/>
              </a:defRPr>
            </a:pPr>
            <a:r>
              <a:t>It is our hope that this presentation will assist you in making wise decisions concerning your course planning and ultimately your future.   </a:t>
            </a:r>
          </a:p>
          <a:p>
            <a:pPr marL="0" indent="0">
              <a:buSzTx/>
              <a:buNone/>
              <a:defRPr sz="2400">
                <a:latin typeface="Gotham Light"/>
                <a:ea typeface="Gotham Light"/>
                <a:cs typeface="Gotham Light"/>
                <a:sym typeface="Gotham Light"/>
              </a:defRPr>
            </a:pPr>
          </a:p>
          <a:p>
            <a:pPr marL="0" indent="0">
              <a:spcBef>
                <a:spcPts val="500"/>
              </a:spcBef>
              <a:buSzTx/>
              <a:buNone/>
              <a:defRPr sz="2400">
                <a:latin typeface="Gotham Light"/>
                <a:ea typeface="Gotham Light"/>
                <a:cs typeface="Gotham Light"/>
                <a:sym typeface="Gotham Light"/>
              </a:defRPr>
            </a:pPr>
            <a:r>
              <a:t>If you have any questions or concerns during any of this process, please go to the Guidance Office to meet with Mrs. Shirley Riordon or Ms. Janice Hache. </a:t>
            </a:r>
          </a:p>
          <a:p>
            <a:pPr marL="0" indent="0">
              <a:buSzTx/>
              <a:buNone/>
              <a:defRPr sz="2400">
                <a:latin typeface="Gotham Light"/>
                <a:ea typeface="Gotham Light"/>
                <a:cs typeface="Gotham Light"/>
                <a:sym typeface="Gotham Light"/>
              </a:defRPr>
            </a:pPr>
          </a:p>
          <a:p>
            <a:pPr marL="0" indent="0">
              <a:spcBef>
                <a:spcPts val="500"/>
              </a:spcBef>
              <a:buSzTx/>
              <a:buNone/>
              <a:defRPr sz="2400">
                <a:latin typeface="Gotham Light"/>
                <a:ea typeface="Gotham Light"/>
                <a:cs typeface="Gotham Light"/>
                <a:sym typeface="Gotham Light"/>
              </a:defRPr>
            </a:pPr>
            <a:r>
              <a:t>If parents have any questions:</a:t>
            </a:r>
          </a:p>
          <a:p>
            <a:pPr marL="0" indent="0">
              <a:spcBef>
                <a:spcPts val="500"/>
              </a:spcBef>
              <a:buSzTx/>
              <a:buNone/>
              <a:defRPr sz="2400">
                <a:latin typeface="Gotham Light"/>
                <a:ea typeface="Gotham Light"/>
                <a:cs typeface="Gotham Light"/>
                <a:sym typeface="Gotham Light"/>
              </a:defRPr>
            </a:pPr>
            <a:r>
              <a:t>Mrs. Riordon’s office number is 547-2663 and email </a:t>
            </a:r>
            <a:r>
              <a:rPr u="sng">
                <a:solidFill>
                  <a:srgbClr val="0000FF"/>
                </a:solidFill>
                <a:uFill>
                  <a:solidFill>
                    <a:srgbClr val="0000FF"/>
                  </a:solidFill>
                </a:uFill>
                <a:latin typeface="gotham light"/>
                <a:ea typeface="gotham light"/>
                <a:cs typeface="gotham light"/>
                <a:sym typeface="gotham light"/>
                <a:hlinkClick r:id="rId2" invalidUrl="" action="" tgtFrame="" tooltip="" history="1" highlightClick="0" endSnd="0"/>
              </a:rPr>
              <a:t>shirley.riordon@nbed.nb.ca</a:t>
            </a:r>
            <a:endParaRPr>
              <a:solidFill>
                <a:srgbClr val="F2F2F2"/>
              </a:solidFill>
              <a:latin typeface="gotham light"/>
              <a:ea typeface="gotham light"/>
              <a:cs typeface="gotham light"/>
              <a:sym typeface="gotham light"/>
            </a:endParaRPr>
          </a:p>
          <a:p>
            <a:pPr marL="0" indent="0">
              <a:buSzTx/>
              <a:buNone/>
              <a:defRPr sz="2400">
                <a:solidFill>
                  <a:srgbClr val="F2F2F2"/>
                </a:solidFill>
                <a:latin typeface="gotham light"/>
                <a:ea typeface="gotham light"/>
                <a:cs typeface="gotham light"/>
                <a:sym typeface="gotham light"/>
              </a:defRPr>
            </a:pPr>
          </a:p>
          <a:p>
            <a:pPr marL="0" indent="0">
              <a:spcBef>
                <a:spcPts val="500"/>
              </a:spcBef>
              <a:buSzTx/>
              <a:buNone/>
              <a:defRPr sz="2400">
                <a:latin typeface="Gotham Light"/>
                <a:ea typeface="Gotham Light"/>
                <a:cs typeface="Gotham Light"/>
                <a:sym typeface="Gotham Light"/>
              </a:defRPr>
            </a:pPr>
            <a:r>
              <a:t>Ms. Hache’s office number is 547-7618 and email is</a:t>
            </a:r>
          </a:p>
          <a:p>
            <a:pPr marL="0" indent="0">
              <a:spcBef>
                <a:spcPts val="500"/>
              </a:spcBef>
              <a:buSzTx/>
              <a:buNone/>
              <a:defRPr sz="2400" u="sng">
                <a:solidFill>
                  <a:srgbClr val="0000FF"/>
                </a:solidFill>
                <a:uFill>
                  <a:solidFill>
                    <a:srgbClr val="0000FF"/>
                  </a:solidFill>
                </a:uFill>
                <a:latin typeface="Gotham Light"/>
                <a:ea typeface="Gotham Light"/>
                <a:cs typeface="Gotham Light"/>
                <a:sym typeface="Gotham Light"/>
              </a:defRPr>
            </a:pPr>
            <a:r>
              <a:rPr>
                <a:hlinkClick r:id="rId3" invalidUrl="" action="" tgtFrame="" tooltip="" history="1" highlightClick="0" endSnd="0"/>
              </a:rPr>
              <a:t>janice.hache@nbed.nb.ca</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Rectangle 3"/>
          <p:cNvSpPr txBox="1"/>
          <p:nvPr>
            <p:ph type="body" idx="1"/>
          </p:nvPr>
        </p:nvSpPr>
        <p:spPr>
          <a:xfrm>
            <a:off x="228600" y="457200"/>
            <a:ext cx="8763000" cy="6248400"/>
          </a:xfrm>
          <a:prstGeom prst="rect">
            <a:avLst/>
          </a:prstGeom>
        </p:spPr>
        <p:txBody>
          <a:bodyPr/>
          <a:lstStyle/>
          <a:p>
            <a:pPr algn="ctr">
              <a:lnSpc>
                <a:spcPct val="90000"/>
              </a:lnSpc>
              <a:buSzTx/>
              <a:buNone/>
              <a:defRPr u="sng">
                <a:latin typeface="Gotham Medium"/>
                <a:ea typeface="Gotham Medium"/>
                <a:cs typeface="Gotham Medium"/>
                <a:sym typeface="Gotham Medium"/>
              </a:defRPr>
            </a:pPr>
            <a:r>
              <a:t>myBlueprint.ca </a:t>
            </a:r>
          </a:p>
          <a:p>
            <a:pPr algn="ctr">
              <a:lnSpc>
                <a:spcPct val="90000"/>
              </a:lnSpc>
              <a:buSzTx/>
              <a:buNone/>
              <a:defRPr u="sng">
                <a:latin typeface="Gotham Book"/>
                <a:ea typeface="Gotham Book"/>
                <a:cs typeface="Gotham Book"/>
                <a:sym typeface="Gotham Book"/>
              </a:defRPr>
            </a:pPr>
          </a:p>
          <a:p>
            <a:pPr>
              <a:lnSpc>
                <a:spcPct val="90000"/>
              </a:lnSpc>
              <a:spcBef>
                <a:spcPts val="500"/>
              </a:spcBef>
              <a:buSzTx/>
              <a:buNone/>
              <a:defRPr sz="2400">
                <a:latin typeface="Gotham Book"/>
                <a:ea typeface="Gotham Book"/>
                <a:cs typeface="Gotham Book"/>
                <a:sym typeface="Gotham Book"/>
              </a:defRPr>
            </a:pPr>
            <a:r>
              <a:t>Need help deciding your career path? Use this software</a:t>
            </a:r>
          </a:p>
          <a:p>
            <a:pPr>
              <a:lnSpc>
                <a:spcPct val="90000"/>
              </a:lnSpc>
              <a:spcBef>
                <a:spcPts val="500"/>
              </a:spcBef>
              <a:buSzTx/>
              <a:buNone/>
              <a:defRPr sz="2400">
                <a:latin typeface="Gotham Book"/>
                <a:ea typeface="Gotham Book"/>
                <a:cs typeface="Gotham Book"/>
                <a:sym typeface="Gotham Book"/>
              </a:defRPr>
            </a:pPr>
            <a:r>
              <a:t>to guide you. See link on the BHS Website.</a:t>
            </a:r>
          </a:p>
          <a:p>
            <a:pPr>
              <a:lnSpc>
                <a:spcPct val="90000"/>
              </a:lnSpc>
              <a:buSzTx/>
              <a:buNone/>
              <a:defRPr sz="3600">
                <a:latin typeface="Gotham Book"/>
                <a:ea typeface="Gotham Book"/>
                <a:cs typeface="Gotham Book"/>
                <a:sym typeface="Gotham Book"/>
              </a:defRPr>
            </a:pPr>
          </a:p>
          <a:p>
            <a:pPr>
              <a:lnSpc>
                <a:spcPct val="90000"/>
              </a:lnSpc>
              <a:buSzTx/>
              <a:buNone/>
              <a:defRPr sz="3600">
                <a:latin typeface="Gotham Book"/>
                <a:ea typeface="Gotham Book"/>
                <a:cs typeface="Gotham Book"/>
                <a:sym typeface="Gotham Book"/>
              </a:defRPr>
            </a:pPr>
          </a:p>
          <a:p>
            <a:pPr>
              <a:lnSpc>
                <a:spcPct val="90000"/>
              </a:lnSpc>
              <a:buSzTx/>
              <a:buNone/>
              <a:defRPr sz="3600">
                <a:latin typeface="Gotham Book"/>
                <a:ea typeface="Gotham Book"/>
                <a:cs typeface="Gotham Book"/>
                <a:sym typeface="Gotham Book"/>
              </a:defRPr>
            </a:pPr>
          </a:p>
          <a:p>
            <a:pPr>
              <a:lnSpc>
                <a:spcPct val="90000"/>
              </a:lnSpc>
              <a:buSzTx/>
              <a:buNone/>
              <a:defRPr sz="3600">
                <a:latin typeface="Gotham Book"/>
                <a:ea typeface="Gotham Book"/>
                <a:cs typeface="Gotham Book"/>
                <a:sym typeface="Gotham Book"/>
              </a:defRPr>
            </a:pPr>
          </a:p>
          <a:p>
            <a:pPr>
              <a:lnSpc>
                <a:spcPct val="90000"/>
              </a:lnSpc>
              <a:buSzTx/>
              <a:buNone/>
              <a:defRPr sz="2600">
                <a:latin typeface="Gotham Book"/>
                <a:ea typeface="Gotham Book"/>
                <a:cs typeface="Gotham Book"/>
                <a:sym typeface="Gotham Book"/>
              </a:defRPr>
            </a:pPr>
          </a:p>
          <a:p>
            <a:pPr>
              <a:lnSpc>
                <a:spcPct val="90000"/>
              </a:lnSpc>
              <a:spcBef>
                <a:spcPts val="300"/>
              </a:spcBef>
              <a:buSzTx/>
              <a:buNone/>
              <a:defRPr sz="1400">
                <a:latin typeface="Gotham Book"/>
                <a:ea typeface="Gotham Book"/>
                <a:cs typeface="Gotham Book"/>
                <a:sym typeface="Gotham Book"/>
              </a:defRPr>
            </a:pPr>
            <a:r>
              <a:t>	Visit – myBlueprint.ca/anglophonenorth</a:t>
            </a:r>
          </a:p>
          <a:p>
            <a:pPr>
              <a:lnSpc>
                <a:spcPct val="90000"/>
              </a:lnSpc>
              <a:spcBef>
                <a:spcPts val="300"/>
              </a:spcBef>
              <a:buSzTx/>
              <a:buNone/>
              <a:defRPr sz="1400">
                <a:latin typeface="Gotham Book"/>
                <a:ea typeface="Gotham Book"/>
                <a:cs typeface="Gotham Book"/>
                <a:sym typeface="Gotham Book"/>
              </a:defRPr>
            </a:pPr>
            <a:r>
              <a:t>	</a:t>
            </a:r>
          </a:p>
          <a:p>
            <a:pPr>
              <a:lnSpc>
                <a:spcPct val="90000"/>
              </a:lnSpc>
              <a:spcBef>
                <a:spcPts val="300"/>
              </a:spcBef>
              <a:buSzTx/>
              <a:buNone/>
              <a:defRPr sz="1400">
                <a:latin typeface="Gotham Book"/>
                <a:ea typeface="Gotham Book"/>
                <a:cs typeface="Gotham Book"/>
                <a:sym typeface="Gotham Book"/>
              </a:defRPr>
            </a:pPr>
            <a:r>
              <a:t>	1. Click “Sign Up”				1. LOGIN</a:t>
            </a:r>
          </a:p>
          <a:p>
            <a:pPr>
              <a:lnSpc>
                <a:spcPct val="90000"/>
              </a:lnSpc>
              <a:spcBef>
                <a:spcPts val="300"/>
              </a:spcBef>
              <a:buSzTx/>
              <a:buNone/>
              <a:defRPr sz="1400">
                <a:latin typeface="Gotham Book"/>
                <a:ea typeface="Gotham Book"/>
                <a:cs typeface="Gotham Book"/>
                <a:sym typeface="Gotham Book"/>
              </a:defRPr>
            </a:pPr>
            <a:r>
              <a:t>	2. Select “Your School”		or 	2. USERNAME@NBSS.NBED.NB.CA</a:t>
            </a:r>
          </a:p>
          <a:p>
            <a:pPr>
              <a:lnSpc>
                <a:spcPct val="90000"/>
              </a:lnSpc>
              <a:spcBef>
                <a:spcPts val="300"/>
              </a:spcBef>
              <a:buSzTx/>
              <a:buNone/>
              <a:defRPr sz="1400">
                <a:latin typeface="Gotham Book"/>
                <a:ea typeface="Gotham Book"/>
                <a:cs typeface="Gotham Book"/>
                <a:sym typeface="Gotham Book"/>
              </a:defRPr>
            </a:pPr>
            <a:r>
              <a:t>	    + Create an Account			    Password: (Birthday and Year)   					example: AUGUST152002</a:t>
            </a:r>
          </a:p>
        </p:txBody>
      </p:sp>
      <p:pic>
        <p:nvPicPr>
          <p:cNvPr id="161" name="Picture 7" descr="Picture 7"/>
          <p:cNvPicPr>
            <a:picLocks noChangeAspect="1"/>
          </p:cNvPicPr>
          <p:nvPr/>
        </p:nvPicPr>
        <p:blipFill>
          <a:blip r:embed="rId2">
            <a:extLst/>
          </a:blip>
          <a:stretch>
            <a:fillRect/>
          </a:stretch>
        </p:blipFill>
        <p:spPr>
          <a:xfrm>
            <a:off x="533400" y="2770188"/>
            <a:ext cx="3429000" cy="2336802"/>
          </a:xfrm>
          <a:prstGeom prst="rect">
            <a:avLst/>
          </a:prstGeom>
          <a:ln w="12700">
            <a:miter lim="400000"/>
          </a:ln>
        </p:spPr>
      </p:pic>
      <p:pic>
        <p:nvPicPr>
          <p:cNvPr id="162" name="Picture 8" descr="Picture 8"/>
          <p:cNvPicPr>
            <a:picLocks noChangeAspect="1"/>
          </p:cNvPicPr>
          <p:nvPr/>
        </p:nvPicPr>
        <p:blipFill>
          <a:blip r:embed="rId3">
            <a:extLst/>
          </a:blip>
          <a:stretch>
            <a:fillRect/>
          </a:stretch>
        </p:blipFill>
        <p:spPr>
          <a:xfrm>
            <a:off x="4800600" y="2890838"/>
            <a:ext cx="2971800" cy="2095502"/>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Rectangle 2"/>
          <p:cNvSpPr txBox="1"/>
          <p:nvPr>
            <p:ph type="body" idx="1"/>
          </p:nvPr>
        </p:nvSpPr>
        <p:spPr>
          <a:xfrm>
            <a:off x="457200" y="457200"/>
            <a:ext cx="8229600" cy="5943600"/>
          </a:xfrm>
          <a:prstGeom prst="rect">
            <a:avLst/>
          </a:prstGeom>
        </p:spPr>
        <p:txBody>
          <a:bodyPr/>
          <a:lstStyle/>
          <a:p>
            <a:pPr>
              <a:spcBef>
                <a:spcPts val="400"/>
              </a:spcBef>
              <a:buSzTx/>
              <a:buNone/>
              <a:defRPr sz="2000" u="sng">
                <a:latin typeface="Gotham Book"/>
                <a:ea typeface="Gotham Book"/>
                <a:cs typeface="Gotham Book"/>
                <a:sym typeface="Gotham Book"/>
              </a:defRPr>
            </a:pPr>
            <a:r>
              <a:t>myBlueprint.ca </a:t>
            </a:r>
            <a:r>
              <a:rPr u="none"/>
              <a:t>is an online career information delivery system that helps students build powerful plans in their personal portfolio as they compare, connect, and choose from a vast network of work and education options. </a:t>
            </a:r>
          </a:p>
          <a:p>
            <a:pPr>
              <a:buSzTx/>
              <a:buNone/>
              <a:defRPr b="1">
                <a:latin typeface="Arial"/>
                <a:ea typeface="Arial"/>
                <a:cs typeface="Arial"/>
                <a:sym typeface="Arial"/>
              </a:defRPr>
            </a:pPr>
            <a:r>
              <a:t>	</a:t>
            </a:r>
          </a:p>
        </p:txBody>
      </p:sp>
      <p:pic>
        <p:nvPicPr>
          <p:cNvPr id="165" name="Picture 4" descr="Picture 4"/>
          <p:cNvPicPr>
            <a:picLocks noChangeAspect="1"/>
          </p:cNvPicPr>
          <p:nvPr/>
        </p:nvPicPr>
        <p:blipFill>
          <a:blip r:embed="rId2">
            <a:extLst/>
          </a:blip>
          <a:stretch>
            <a:fillRect/>
          </a:stretch>
        </p:blipFill>
        <p:spPr>
          <a:xfrm>
            <a:off x="6248400" y="2286000"/>
            <a:ext cx="1447800" cy="2667000"/>
          </a:xfrm>
          <a:prstGeom prst="rect">
            <a:avLst/>
          </a:prstGeom>
          <a:ln w="12700">
            <a:miter lim="400000"/>
          </a:ln>
        </p:spPr>
      </p:pic>
      <p:pic>
        <p:nvPicPr>
          <p:cNvPr id="166" name="Picture 1" descr="Picture 1"/>
          <p:cNvPicPr>
            <a:picLocks noChangeAspect="1"/>
          </p:cNvPicPr>
          <p:nvPr/>
        </p:nvPicPr>
        <p:blipFill>
          <a:blip r:embed="rId3">
            <a:extLst/>
          </a:blip>
          <a:stretch>
            <a:fillRect/>
          </a:stretch>
        </p:blipFill>
        <p:spPr>
          <a:xfrm>
            <a:off x="990600" y="1981200"/>
            <a:ext cx="4114800" cy="2895600"/>
          </a:xfrm>
          <a:prstGeom prst="rect">
            <a:avLst/>
          </a:prstGeom>
          <a:ln w="12700">
            <a:miter lim="400000"/>
          </a:ln>
        </p:spPr>
      </p:pic>
      <p:pic>
        <p:nvPicPr>
          <p:cNvPr id="167" name="Picture 2" descr="Picture 2"/>
          <p:cNvPicPr>
            <a:picLocks noChangeAspect="1"/>
          </p:cNvPicPr>
          <p:nvPr/>
        </p:nvPicPr>
        <p:blipFill>
          <a:blip r:embed="rId4">
            <a:extLst/>
          </a:blip>
          <a:stretch>
            <a:fillRect/>
          </a:stretch>
        </p:blipFill>
        <p:spPr>
          <a:xfrm>
            <a:off x="1600200" y="5257800"/>
            <a:ext cx="6096000" cy="1371600"/>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Title 1"/>
          <p:cNvSpPr txBox="1"/>
          <p:nvPr>
            <p:ph type="title"/>
          </p:nvPr>
        </p:nvSpPr>
        <p:spPr>
          <a:xfrm>
            <a:off x="228600" y="274638"/>
            <a:ext cx="8610600" cy="1143001"/>
          </a:xfrm>
          <a:prstGeom prst="rect">
            <a:avLst/>
          </a:prstGeom>
        </p:spPr>
        <p:txBody>
          <a:bodyPr/>
          <a:lstStyle>
            <a:lvl1pPr>
              <a:defRPr u="sng">
                <a:latin typeface="Gotham Medium"/>
                <a:ea typeface="Gotham Medium"/>
                <a:cs typeface="Gotham Medium"/>
                <a:sym typeface="Gotham Medium"/>
              </a:defRPr>
            </a:lvl1pPr>
          </a:lstStyle>
          <a:p>
            <a:pPr/>
            <a:r>
              <a:t>High School Pre-Apprenticeship</a:t>
            </a:r>
          </a:p>
        </p:txBody>
      </p:sp>
      <p:pic>
        <p:nvPicPr>
          <p:cNvPr id="170" name="Picture 4" descr="Picture 4"/>
          <p:cNvPicPr>
            <a:picLocks noChangeAspect="1"/>
          </p:cNvPicPr>
          <p:nvPr/>
        </p:nvPicPr>
        <p:blipFill>
          <a:blip r:embed="rId2">
            <a:extLst/>
          </a:blip>
          <a:stretch>
            <a:fillRect/>
          </a:stretch>
        </p:blipFill>
        <p:spPr>
          <a:xfrm>
            <a:off x="2438400" y="1600200"/>
            <a:ext cx="4114800" cy="3157540"/>
          </a:xfrm>
          <a:prstGeom prst="rect">
            <a:avLst/>
          </a:prstGeom>
          <a:ln w="12700">
            <a:miter lim="400000"/>
          </a:ln>
        </p:spPr>
      </p:pic>
      <p:pic>
        <p:nvPicPr>
          <p:cNvPr id="171" name="Picture 7" descr="Picture 7"/>
          <p:cNvPicPr>
            <a:picLocks noChangeAspect="1"/>
          </p:cNvPicPr>
          <p:nvPr/>
        </p:nvPicPr>
        <p:blipFill>
          <a:blip r:embed="rId3">
            <a:extLst/>
          </a:blip>
          <a:stretch>
            <a:fillRect/>
          </a:stretch>
        </p:blipFill>
        <p:spPr>
          <a:xfrm>
            <a:off x="2447925" y="5210175"/>
            <a:ext cx="4410075" cy="103822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 name="Rectangle 2"/>
          <p:cNvSpPr txBox="1"/>
          <p:nvPr>
            <p:ph type="title"/>
          </p:nvPr>
        </p:nvSpPr>
        <p:spPr>
          <a:xfrm>
            <a:off x="457200" y="274638"/>
            <a:ext cx="8229600" cy="1143001"/>
          </a:xfrm>
          <a:prstGeom prst="rect">
            <a:avLst/>
          </a:prstGeom>
        </p:spPr>
        <p:txBody>
          <a:bodyPr/>
          <a:lstStyle>
            <a:lvl1pPr>
              <a:defRPr u="sng">
                <a:latin typeface="Gotham Bold"/>
                <a:ea typeface="Gotham Bold"/>
                <a:cs typeface="Gotham Bold"/>
                <a:sym typeface="Gotham Bold"/>
              </a:defRPr>
            </a:lvl1pPr>
          </a:lstStyle>
          <a:p>
            <a:pPr/>
            <a:r>
              <a:t>Registration Timeline</a:t>
            </a:r>
          </a:p>
        </p:txBody>
      </p:sp>
      <p:sp>
        <p:nvSpPr>
          <p:cNvPr id="98" name="Rectangle 3"/>
          <p:cNvSpPr txBox="1"/>
          <p:nvPr>
            <p:ph type="body" sz="half" idx="1"/>
          </p:nvPr>
        </p:nvSpPr>
        <p:spPr>
          <a:xfrm>
            <a:off x="1066800" y="1447800"/>
            <a:ext cx="4419600" cy="4648200"/>
          </a:xfrm>
          <a:prstGeom prst="rect">
            <a:avLst/>
          </a:prstGeom>
        </p:spPr>
        <p:txBody>
          <a:bodyPr/>
          <a:lstStyle/>
          <a:p>
            <a:pPr marL="0" indent="0">
              <a:spcBef>
                <a:spcPts val="400"/>
              </a:spcBef>
              <a:buSzTx/>
              <a:buNone/>
              <a:defRPr sz="2000">
                <a:latin typeface="Gotham Book"/>
                <a:ea typeface="Gotham Book"/>
                <a:cs typeface="Gotham Book"/>
                <a:sym typeface="Gotham Book"/>
              </a:defRPr>
            </a:pPr>
            <a:r>
              <a:t>April </a:t>
            </a:r>
          </a:p>
          <a:p>
            <a:pPr lvl="1" marL="742950" indent="-285750">
              <a:spcBef>
                <a:spcPts val="400"/>
              </a:spcBef>
              <a:defRPr sz="2000">
                <a:latin typeface="Gotham Book"/>
                <a:ea typeface="Gotham Book"/>
                <a:cs typeface="Gotham Book"/>
                <a:sym typeface="Gotham Book"/>
              </a:defRPr>
            </a:pPr>
            <a:r>
              <a:t>Initial Registration</a:t>
            </a:r>
          </a:p>
          <a:p>
            <a:pPr lvl="1" marL="742950" indent="-285750">
              <a:spcBef>
                <a:spcPts val="600"/>
              </a:spcBef>
              <a:defRPr sz="2000">
                <a:latin typeface="Gotham Book"/>
                <a:ea typeface="Gotham Book"/>
                <a:cs typeface="Gotham Book"/>
                <a:sym typeface="Gotham Book"/>
              </a:defRPr>
            </a:pPr>
          </a:p>
          <a:p>
            <a:pPr marL="0" indent="0">
              <a:spcBef>
                <a:spcPts val="400"/>
              </a:spcBef>
              <a:buSzTx/>
              <a:buNone/>
              <a:defRPr sz="2000">
                <a:latin typeface="Gotham Book"/>
                <a:ea typeface="Gotham Book"/>
                <a:cs typeface="Gotham Book"/>
                <a:sym typeface="Gotham Book"/>
              </a:defRPr>
            </a:pPr>
            <a:r>
              <a:t>April/May</a:t>
            </a:r>
          </a:p>
          <a:p>
            <a:pPr lvl="1" marL="742950" indent="-285750">
              <a:spcBef>
                <a:spcPts val="400"/>
              </a:spcBef>
              <a:defRPr sz="2000">
                <a:latin typeface="Gotham Book"/>
                <a:ea typeface="Gotham Book"/>
                <a:cs typeface="Gotham Book"/>
                <a:sym typeface="Gotham Book"/>
              </a:defRPr>
            </a:pPr>
            <a:r>
              <a:t>Discuss course selection with parents, employers, teachers and counsellors.</a:t>
            </a:r>
            <a:endParaRPr sz="2800"/>
          </a:p>
          <a:p>
            <a:pPr lvl="1" marL="742950" indent="-285750">
              <a:spcBef>
                <a:spcPts val="600"/>
              </a:spcBef>
              <a:defRPr sz="2800">
                <a:latin typeface="Gotham Book"/>
                <a:ea typeface="Gotham Book"/>
                <a:cs typeface="Gotham Book"/>
                <a:sym typeface="Gotham Book"/>
              </a:defRPr>
            </a:pPr>
          </a:p>
          <a:p>
            <a:pPr marL="0" indent="0">
              <a:spcBef>
                <a:spcPts val="400"/>
              </a:spcBef>
              <a:buSzTx/>
              <a:buNone/>
              <a:defRPr sz="2000">
                <a:latin typeface="Gotham Book"/>
                <a:ea typeface="Gotham Book"/>
                <a:cs typeface="Gotham Book"/>
                <a:sym typeface="Gotham Book"/>
              </a:defRPr>
            </a:pPr>
            <a:r>
              <a:t>June</a:t>
            </a:r>
          </a:p>
          <a:p>
            <a:pPr lvl="1" marL="742950" indent="-285750">
              <a:spcBef>
                <a:spcPts val="400"/>
              </a:spcBef>
              <a:defRPr sz="2000">
                <a:latin typeface="Gotham Book"/>
                <a:ea typeface="Gotham Book"/>
                <a:cs typeface="Gotham Book"/>
                <a:sym typeface="Gotham Book"/>
              </a:defRPr>
            </a:pPr>
            <a:r>
              <a:t>After report cards, students are able to make necessary changes.</a:t>
            </a:r>
          </a:p>
        </p:txBody>
      </p:sp>
      <p:pic>
        <p:nvPicPr>
          <p:cNvPr id="99" name="Picture 4" descr="Picture 4"/>
          <p:cNvPicPr>
            <a:picLocks noChangeAspect="1"/>
          </p:cNvPicPr>
          <p:nvPr/>
        </p:nvPicPr>
        <p:blipFill>
          <a:blip r:embed="rId2">
            <a:extLst/>
          </a:blip>
          <a:stretch>
            <a:fillRect/>
          </a:stretch>
        </p:blipFill>
        <p:spPr>
          <a:xfrm>
            <a:off x="5791200" y="2209800"/>
            <a:ext cx="2636840" cy="3352800"/>
          </a:xfrm>
          <a:prstGeom prst="rect">
            <a:avLst/>
          </a:prstGeom>
          <a:ln w="12700">
            <a:miter lim="400000"/>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3" name="Picture 40071" descr="Picture 40071"/>
          <p:cNvPicPr>
            <a:picLocks noChangeAspect="1"/>
          </p:cNvPicPr>
          <p:nvPr/>
        </p:nvPicPr>
        <p:blipFill>
          <a:blip r:embed="rId2">
            <a:extLst/>
          </a:blip>
          <a:srcRect l="5083" t="13925" r="6859" b="5778"/>
          <a:stretch>
            <a:fillRect/>
          </a:stretch>
        </p:blipFill>
        <p:spPr>
          <a:xfrm>
            <a:off x="762000" y="609599"/>
            <a:ext cx="7548564" cy="5507039"/>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5" name="Picture 3" descr="Picture 3"/>
          <p:cNvPicPr>
            <a:picLocks noChangeAspect="1"/>
          </p:cNvPicPr>
          <p:nvPr/>
        </p:nvPicPr>
        <p:blipFill>
          <a:blip r:embed="rId2">
            <a:extLst/>
          </a:blip>
          <a:stretch>
            <a:fillRect/>
          </a:stretch>
        </p:blipFill>
        <p:spPr>
          <a:xfrm>
            <a:off x="825500" y="533400"/>
            <a:ext cx="7556500" cy="556260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79" name="AutoShape 7"/>
          <p:cNvGrpSpPr/>
          <p:nvPr/>
        </p:nvGrpSpPr>
        <p:grpSpPr>
          <a:xfrm>
            <a:off x="4646612" y="5791200"/>
            <a:ext cx="1069978" cy="381002"/>
            <a:chOff x="0" y="0"/>
            <a:chExt cx="1069977" cy="381001"/>
          </a:xfrm>
        </p:grpSpPr>
        <p:sp>
          <p:nvSpPr>
            <p:cNvPr id="177" name="Shape"/>
            <p:cNvSpPr/>
            <p:nvPr/>
          </p:nvSpPr>
          <p:spPr>
            <a:xfrm>
              <a:off x="-1" y="0"/>
              <a:ext cx="1069978" cy="381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99CCFF"/>
            </a:solidFill>
            <a:ln w="9525" cap="flat">
              <a:solidFill>
                <a:srgbClr val="FFC000"/>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78" name="Cert.…"/>
            <p:cNvSpPr txBox="1"/>
            <p:nvPr/>
          </p:nvSpPr>
          <p:spPr>
            <a:xfrm>
              <a:off x="320601" y="7157"/>
              <a:ext cx="428770" cy="366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latin typeface="Arial"/>
                  <a:ea typeface="Arial"/>
                  <a:cs typeface="Arial"/>
                  <a:sym typeface="Arial"/>
                </a:defRPr>
              </a:pPr>
              <a:r>
                <a:t>Cert.</a:t>
              </a:r>
              <a:endParaRPr sz="3200">
                <a:solidFill>
                  <a:srgbClr val="FFFFFF"/>
                </a:solidFill>
              </a:endParaRPr>
            </a:p>
            <a:p>
              <a:pPr algn="ctr">
                <a:defRPr sz="1000">
                  <a:latin typeface="Arial"/>
                  <a:ea typeface="Arial"/>
                  <a:cs typeface="Arial"/>
                  <a:sym typeface="Arial"/>
                </a:defRPr>
              </a:pPr>
              <a:r>
                <a:t>Exam</a:t>
              </a:r>
            </a:p>
          </p:txBody>
        </p:sp>
      </p:grpSp>
      <p:grpSp>
        <p:nvGrpSpPr>
          <p:cNvPr id="182" name="AutoShape 12"/>
          <p:cNvGrpSpPr/>
          <p:nvPr/>
        </p:nvGrpSpPr>
        <p:grpSpPr>
          <a:xfrm>
            <a:off x="6551613" y="3398056"/>
            <a:ext cx="1828803" cy="366685"/>
            <a:chOff x="0" y="0"/>
            <a:chExt cx="1828802" cy="366683"/>
          </a:xfrm>
        </p:grpSpPr>
        <p:sp>
          <p:nvSpPr>
            <p:cNvPr id="180" name="Shape"/>
            <p:cNvSpPr/>
            <p:nvPr/>
          </p:nvSpPr>
          <p:spPr>
            <a:xfrm>
              <a:off x="-1" y="30942"/>
              <a:ext cx="1828804"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69" y="0"/>
                    <a:pt x="600" y="0"/>
                  </a:cubicBezTo>
                  <a:lnTo>
                    <a:pt x="21000" y="0"/>
                  </a:lnTo>
                  <a:cubicBezTo>
                    <a:pt x="21331" y="0"/>
                    <a:pt x="21600" y="1612"/>
                    <a:pt x="21600" y="3600"/>
                  </a:cubicBezTo>
                  <a:lnTo>
                    <a:pt x="21600" y="18000"/>
                  </a:lnTo>
                  <a:cubicBezTo>
                    <a:pt x="21600" y="19988"/>
                    <a:pt x="21331" y="21600"/>
                    <a:pt x="21000" y="21600"/>
                  </a:cubicBezTo>
                  <a:lnTo>
                    <a:pt x="600" y="21600"/>
                  </a:lnTo>
                  <a:cubicBezTo>
                    <a:pt x="269"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81" name="Transcript of marks,…"/>
            <p:cNvSpPr txBox="1"/>
            <p:nvPr/>
          </p:nvSpPr>
          <p:spPr>
            <a:xfrm>
              <a:off x="159954" y="-1"/>
              <a:ext cx="1508890" cy="366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solidFill>
                    <a:srgbClr val="FFFFFF"/>
                  </a:solidFill>
                  <a:latin typeface="Arial"/>
                  <a:ea typeface="Arial"/>
                  <a:cs typeface="Arial"/>
                  <a:sym typeface="Arial"/>
                </a:defRPr>
              </a:pPr>
              <a:r>
                <a:t>Transcript of marks, </a:t>
              </a:r>
              <a:endParaRPr sz="3200"/>
            </a:p>
            <a:p>
              <a:pPr algn="ctr">
                <a:defRPr sz="1000">
                  <a:solidFill>
                    <a:srgbClr val="FFFFFF"/>
                  </a:solidFill>
                  <a:latin typeface="Arial"/>
                  <a:ea typeface="Arial"/>
                  <a:cs typeface="Arial"/>
                  <a:sym typeface="Arial"/>
                </a:defRPr>
              </a:pPr>
              <a:r>
                <a:t>Pre- apprentice PR Book</a:t>
              </a:r>
            </a:p>
          </p:txBody>
        </p:sp>
      </p:grpSp>
      <p:sp>
        <p:nvSpPr>
          <p:cNvPr id="183" name="AutoShape 14"/>
          <p:cNvSpPr/>
          <p:nvPr/>
        </p:nvSpPr>
        <p:spPr>
          <a:xfrm>
            <a:off x="5180012" y="2438400"/>
            <a:ext cx="2" cy="228602"/>
          </a:xfrm>
          <a:prstGeom prst="line">
            <a:avLst/>
          </a:prstGeom>
          <a:ln>
            <a:solidFill>
              <a:srgbClr val="FFFFFF"/>
            </a:solidFill>
            <a:tailEnd type="triangle"/>
          </a:ln>
        </p:spPr>
        <p:txBody>
          <a:bodyPr lIns="45718" tIns="45718" rIns="45718" bIns="45718"/>
          <a:lstStyle/>
          <a:p>
            <a:pPr/>
          </a:p>
        </p:txBody>
      </p:sp>
      <p:grpSp>
        <p:nvGrpSpPr>
          <p:cNvPr id="186" name="AutoShape 15"/>
          <p:cNvGrpSpPr/>
          <p:nvPr/>
        </p:nvGrpSpPr>
        <p:grpSpPr>
          <a:xfrm>
            <a:off x="3427412" y="6324600"/>
            <a:ext cx="3581403" cy="304802"/>
            <a:chOff x="0" y="0"/>
            <a:chExt cx="3581401" cy="304801"/>
          </a:xfrm>
        </p:grpSpPr>
        <p:sp>
          <p:nvSpPr>
            <p:cNvPr id="184" name="Shape"/>
            <p:cNvSpPr/>
            <p:nvPr/>
          </p:nvSpPr>
          <p:spPr>
            <a:xfrm>
              <a:off x="0" y="0"/>
              <a:ext cx="3581403"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00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85" name="Diploma of Apprenticeship  &amp; Certificate of Qualification"/>
            <p:cNvSpPr txBox="1"/>
            <p:nvPr/>
          </p:nvSpPr>
          <p:spPr>
            <a:xfrm>
              <a:off x="43942" y="38907"/>
              <a:ext cx="3493513"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b="1" sz="1000">
                  <a:solidFill>
                    <a:srgbClr val="FFFFFF"/>
                  </a:solidFill>
                  <a:latin typeface="Arial"/>
                  <a:ea typeface="Arial"/>
                  <a:cs typeface="Arial"/>
                  <a:sym typeface="Arial"/>
                </a:defRPr>
              </a:lvl1pPr>
            </a:lstStyle>
            <a:p>
              <a:pPr/>
              <a:r>
                <a:t>Diploma of Apprenticeship  &amp; Certificate of Qualification</a:t>
              </a:r>
            </a:p>
          </p:txBody>
        </p:sp>
      </p:grpSp>
      <p:sp>
        <p:nvSpPr>
          <p:cNvPr id="187" name="AutoShape 27"/>
          <p:cNvSpPr/>
          <p:nvPr/>
        </p:nvSpPr>
        <p:spPr>
          <a:xfrm>
            <a:off x="5180012" y="4191000"/>
            <a:ext cx="2" cy="228602"/>
          </a:xfrm>
          <a:prstGeom prst="line">
            <a:avLst/>
          </a:prstGeom>
          <a:ln>
            <a:solidFill>
              <a:srgbClr val="FFFFFF"/>
            </a:solidFill>
            <a:tailEnd type="triangle"/>
          </a:ln>
        </p:spPr>
        <p:txBody>
          <a:bodyPr lIns="45718" tIns="45718" rIns="45718" bIns="45718"/>
          <a:lstStyle/>
          <a:p>
            <a:pPr/>
          </a:p>
        </p:txBody>
      </p:sp>
      <p:sp>
        <p:nvSpPr>
          <p:cNvPr id="188" name="AutoShape 33"/>
          <p:cNvSpPr/>
          <p:nvPr/>
        </p:nvSpPr>
        <p:spPr>
          <a:xfrm flipH="1" flipV="1">
            <a:off x="4046537" y="5256213"/>
            <a:ext cx="752477" cy="242887"/>
          </a:xfrm>
          <a:prstGeom prst="line">
            <a:avLst/>
          </a:prstGeom>
          <a:ln>
            <a:solidFill>
              <a:srgbClr val="FFFFFF"/>
            </a:solidFill>
            <a:prstDash val="dash"/>
            <a:miter/>
            <a:tailEnd type="triangle"/>
          </a:ln>
        </p:spPr>
        <p:txBody>
          <a:bodyPr lIns="45718" tIns="45718" rIns="45718" bIns="45718"/>
          <a:lstStyle/>
          <a:p>
            <a:pPr/>
          </a:p>
        </p:txBody>
      </p:sp>
      <p:sp>
        <p:nvSpPr>
          <p:cNvPr id="189" name="Line 37"/>
          <p:cNvSpPr/>
          <p:nvPr/>
        </p:nvSpPr>
        <p:spPr>
          <a:xfrm>
            <a:off x="5180012" y="6172199"/>
            <a:ext cx="2" cy="152402"/>
          </a:xfrm>
          <a:prstGeom prst="line">
            <a:avLst/>
          </a:prstGeom>
          <a:ln>
            <a:solidFill>
              <a:srgbClr val="FFFFFF"/>
            </a:solidFill>
            <a:tailEnd type="triangle"/>
          </a:ln>
        </p:spPr>
        <p:txBody>
          <a:bodyPr lIns="45718" tIns="45718" rIns="45718" bIns="45718"/>
          <a:lstStyle/>
          <a:p>
            <a:pPr/>
          </a:p>
        </p:txBody>
      </p:sp>
      <p:grpSp>
        <p:nvGrpSpPr>
          <p:cNvPr id="192" name="AutoShape 39"/>
          <p:cNvGrpSpPr/>
          <p:nvPr/>
        </p:nvGrpSpPr>
        <p:grpSpPr>
          <a:xfrm>
            <a:off x="4037012" y="990600"/>
            <a:ext cx="2209803" cy="228602"/>
            <a:chOff x="0" y="0"/>
            <a:chExt cx="2209801" cy="228601"/>
          </a:xfrm>
        </p:grpSpPr>
        <p:sp>
          <p:nvSpPr>
            <p:cNvPr id="190" name="Shape"/>
            <p:cNvSpPr/>
            <p:nvPr/>
          </p:nvSpPr>
          <p:spPr>
            <a:xfrm>
              <a:off x="-1" y="0"/>
              <a:ext cx="2209803"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167" y="0"/>
                    <a:pt x="372" y="0"/>
                  </a:cubicBezTo>
                  <a:lnTo>
                    <a:pt x="21228" y="0"/>
                  </a:lnTo>
                  <a:cubicBezTo>
                    <a:pt x="21433" y="0"/>
                    <a:pt x="21600" y="1612"/>
                    <a:pt x="21600" y="3600"/>
                  </a:cubicBezTo>
                  <a:lnTo>
                    <a:pt x="21600" y="18000"/>
                  </a:lnTo>
                  <a:cubicBezTo>
                    <a:pt x="21600" y="19988"/>
                    <a:pt x="21433" y="21600"/>
                    <a:pt x="21228" y="21600"/>
                  </a:cubicBezTo>
                  <a:lnTo>
                    <a:pt x="372" y="21600"/>
                  </a:lnTo>
                  <a:cubicBezTo>
                    <a:pt x="167"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91" name="Register as an Apprentice"/>
            <p:cNvSpPr txBox="1"/>
            <p:nvPr/>
          </p:nvSpPr>
          <p:spPr>
            <a:xfrm>
              <a:off x="325680" y="807"/>
              <a:ext cx="1558437"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Register as an Apprentice</a:t>
              </a:r>
            </a:p>
          </p:txBody>
        </p:sp>
      </p:grpSp>
      <p:grpSp>
        <p:nvGrpSpPr>
          <p:cNvPr id="195" name="AutoShape 40"/>
          <p:cNvGrpSpPr/>
          <p:nvPr/>
        </p:nvGrpSpPr>
        <p:grpSpPr>
          <a:xfrm>
            <a:off x="4265612" y="2285999"/>
            <a:ext cx="1828803" cy="254003"/>
            <a:chOff x="0" y="0"/>
            <a:chExt cx="1828802" cy="254001"/>
          </a:xfrm>
        </p:grpSpPr>
        <p:sp>
          <p:nvSpPr>
            <p:cNvPr id="193" name="Shape"/>
            <p:cNvSpPr/>
            <p:nvPr/>
          </p:nvSpPr>
          <p:spPr>
            <a:xfrm>
              <a:off x="-1" y="-1"/>
              <a:ext cx="1828804" cy="25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24" y="0"/>
                    <a:pt x="500" y="0"/>
                  </a:cubicBezTo>
                  <a:lnTo>
                    <a:pt x="21100" y="0"/>
                  </a:lnTo>
                  <a:cubicBezTo>
                    <a:pt x="21376" y="0"/>
                    <a:pt x="21600" y="1612"/>
                    <a:pt x="21600" y="3600"/>
                  </a:cubicBezTo>
                  <a:lnTo>
                    <a:pt x="21600" y="18000"/>
                  </a:lnTo>
                  <a:cubicBezTo>
                    <a:pt x="21600" y="19988"/>
                    <a:pt x="21376" y="21600"/>
                    <a:pt x="21100" y="21600"/>
                  </a:cubicBezTo>
                  <a:lnTo>
                    <a:pt x="500" y="21600"/>
                  </a:lnTo>
                  <a:cubicBezTo>
                    <a:pt x="224"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94" name="Complete On-the-Job Hours"/>
            <p:cNvSpPr txBox="1"/>
            <p:nvPr/>
          </p:nvSpPr>
          <p:spPr>
            <a:xfrm>
              <a:off x="68237" y="13507"/>
              <a:ext cx="1692322"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Complete On-the-Job Hours</a:t>
              </a:r>
            </a:p>
          </p:txBody>
        </p:sp>
      </p:grpSp>
      <p:sp>
        <p:nvSpPr>
          <p:cNvPr id="196" name="AutoShape 41"/>
          <p:cNvSpPr/>
          <p:nvPr/>
        </p:nvSpPr>
        <p:spPr>
          <a:xfrm>
            <a:off x="5180012" y="2819400"/>
            <a:ext cx="2" cy="228602"/>
          </a:xfrm>
          <a:prstGeom prst="line">
            <a:avLst/>
          </a:prstGeom>
          <a:ln>
            <a:solidFill>
              <a:srgbClr val="FFFFFF"/>
            </a:solidFill>
            <a:tailEnd type="triangle"/>
          </a:ln>
        </p:spPr>
        <p:txBody>
          <a:bodyPr lIns="45718" tIns="45718" rIns="45718" bIns="45718"/>
          <a:lstStyle/>
          <a:p>
            <a:pPr/>
          </a:p>
        </p:txBody>
      </p:sp>
      <p:grpSp>
        <p:nvGrpSpPr>
          <p:cNvPr id="199" name="AutoShape 42"/>
          <p:cNvGrpSpPr/>
          <p:nvPr/>
        </p:nvGrpSpPr>
        <p:grpSpPr>
          <a:xfrm>
            <a:off x="4494212" y="2667000"/>
            <a:ext cx="1447803" cy="304802"/>
            <a:chOff x="0" y="0"/>
            <a:chExt cx="1447801" cy="304801"/>
          </a:xfrm>
        </p:grpSpPr>
        <p:sp>
          <p:nvSpPr>
            <p:cNvPr id="197" name="Shape"/>
            <p:cNvSpPr/>
            <p:nvPr/>
          </p:nvSpPr>
          <p:spPr>
            <a:xfrm>
              <a:off x="0" y="0"/>
              <a:ext cx="1447802"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339" y="0"/>
                    <a:pt x="758" y="0"/>
                  </a:cubicBezTo>
                  <a:lnTo>
                    <a:pt x="20842" y="0"/>
                  </a:lnTo>
                  <a:cubicBezTo>
                    <a:pt x="21261" y="0"/>
                    <a:pt x="21600" y="1612"/>
                    <a:pt x="21600" y="3600"/>
                  </a:cubicBezTo>
                  <a:lnTo>
                    <a:pt x="21600" y="18000"/>
                  </a:lnTo>
                  <a:cubicBezTo>
                    <a:pt x="21600" y="19988"/>
                    <a:pt x="21261" y="21600"/>
                    <a:pt x="20842" y="21600"/>
                  </a:cubicBezTo>
                  <a:lnTo>
                    <a:pt x="758" y="21600"/>
                  </a:lnTo>
                  <a:cubicBezTo>
                    <a:pt x="339"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198" name="Attend Block Training"/>
            <p:cNvSpPr txBox="1"/>
            <p:nvPr/>
          </p:nvSpPr>
          <p:spPr>
            <a:xfrm>
              <a:off x="71773" y="38907"/>
              <a:ext cx="1304251"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Attend Block Training</a:t>
              </a:r>
            </a:p>
          </p:txBody>
        </p:sp>
      </p:grpSp>
      <p:sp>
        <p:nvSpPr>
          <p:cNvPr id="200" name="Text Box 45"/>
          <p:cNvSpPr txBox="1"/>
          <p:nvPr/>
        </p:nvSpPr>
        <p:spPr>
          <a:xfrm>
            <a:off x="4616132" y="304801"/>
            <a:ext cx="1398311" cy="288822"/>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lvl1pPr>
              <a:defRPr b="1" sz="1400">
                <a:solidFill>
                  <a:srgbClr val="FFFFFF"/>
                </a:solidFill>
                <a:latin typeface="Arial"/>
                <a:ea typeface="Arial"/>
                <a:cs typeface="Arial"/>
                <a:sym typeface="Arial"/>
              </a:defRPr>
            </a:lvl1pPr>
          </a:lstStyle>
          <a:p>
            <a:pPr/>
            <a:r>
              <a:t>Apprenticeship</a:t>
            </a:r>
          </a:p>
        </p:txBody>
      </p:sp>
      <p:grpSp>
        <p:nvGrpSpPr>
          <p:cNvPr id="203" name="AutoShape 46"/>
          <p:cNvGrpSpPr/>
          <p:nvPr/>
        </p:nvGrpSpPr>
        <p:grpSpPr>
          <a:xfrm>
            <a:off x="3627437" y="4646612"/>
            <a:ext cx="838203" cy="609603"/>
            <a:chOff x="0" y="0"/>
            <a:chExt cx="838201" cy="609601"/>
          </a:xfrm>
        </p:grpSpPr>
        <p:sp>
          <p:nvSpPr>
            <p:cNvPr id="201" name="Shape"/>
            <p:cNvSpPr/>
            <p:nvPr/>
          </p:nvSpPr>
          <p:spPr>
            <a:xfrm>
              <a:off x="0" y="-1"/>
              <a:ext cx="838202" cy="60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1172" y="0"/>
                    <a:pt x="2618" y="0"/>
                  </a:cubicBezTo>
                  <a:lnTo>
                    <a:pt x="18982" y="0"/>
                  </a:lnTo>
                  <a:cubicBezTo>
                    <a:pt x="20428" y="0"/>
                    <a:pt x="21600" y="1612"/>
                    <a:pt x="21600" y="3600"/>
                  </a:cubicBezTo>
                  <a:lnTo>
                    <a:pt x="21600" y="18000"/>
                  </a:lnTo>
                  <a:cubicBezTo>
                    <a:pt x="21600" y="19988"/>
                    <a:pt x="20428" y="21600"/>
                    <a:pt x="18982" y="21600"/>
                  </a:cubicBezTo>
                  <a:lnTo>
                    <a:pt x="2618" y="21600"/>
                  </a:lnTo>
                  <a:cubicBezTo>
                    <a:pt x="1172" y="21600"/>
                    <a:pt x="0" y="19988"/>
                    <a:pt x="0" y="18000"/>
                  </a:cubicBezTo>
                  <a:close/>
                </a:path>
              </a:pathLst>
            </a:custGeom>
            <a:noFill/>
            <a:ln w="9525" cap="flat">
              <a:solidFill>
                <a:srgbClr val="FFFFFF"/>
              </a:solidFill>
              <a:prstDash val="dash"/>
              <a:miter lim="800000"/>
            </a:ln>
            <a:effectLst/>
          </p:spPr>
          <p:txBody>
            <a:bodyPr wrap="square" lIns="45718" tIns="45718" rIns="45718" bIns="45718" numCol="1" anchor="ctr">
              <a:noAutofit/>
            </a:bodyPr>
            <a:lstStyle/>
            <a:p>
              <a:pPr algn="ctr">
                <a:defRPr sz="3200">
                  <a:solidFill>
                    <a:srgbClr val="FFFFFF"/>
                  </a:solidFill>
                </a:defRPr>
              </a:pPr>
            </a:p>
          </p:txBody>
        </p:sp>
        <p:sp>
          <p:nvSpPr>
            <p:cNvPr id="202" name="Process Repeats for…"/>
            <p:cNvSpPr txBox="1"/>
            <p:nvPr/>
          </p:nvSpPr>
          <p:spPr>
            <a:xfrm>
              <a:off x="101282" y="6949"/>
              <a:ext cx="635637" cy="59569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lgn="ctr">
                <a:defRPr i="1" sz="900">
                  <a:solidFill>
                    <a:srgbClr val="FFFFFF"/>
                  </a:solidFill>
                  <a:latin typeface="Arial"/>
                  <a:ea typeface="Arial"/>
                  <a:cs typeface="Arial"/>
                  <a:sym typeface="Arial"/>
                </a:defRPr>
              </a:pPr>
              <a:r>
                <a:t>Process Repeats for</a:t>
              </a:r>
              <a:endParaRPr sz="3200"/>
            </a:p>
            <a:p>
              <a:pPr algn="ctr">
                <a:defRPr i="1" sz="900">
                  <a:solidFill>
                    <a:srgbClr val="FFFFFF"/>
                  </a:solidFill>
                  <a:latin typeface="Arial"/>
                  <a:ea typeface="Arial"/>
                  <a:cs typeface="Arial"/>
                  <a:sym typeface="Arial"/>
                </a:defRPr>
              </a:pPr>
              <a:r>
                <a:t>Blocks 3-5</a:t>
              </a:r>
            </a:p>
          </p:txBody>
        </p:sp>
      </p:grpSp>
      <p:grpSp>
        <p:nvGrpSpPr>
          <p:cNvPr id="206" name="AutoShape 65"/>
          <p:cNvGrpSpPr/>
          <p:nvPr/>
        </p:nvGrpSpPr>
        <p:grpSpPr>
          <a:xfrm>
            <a:off x="1254124" y="4375149"/>
            <a:ext cx="1069978" cy="609603"/>
            <a:chOff x="0" y="0"/>
            <a:chExt cx="1069977" cy="609601"/>
          </a:xfrm>
        </p:grpSpPr>
        <p:sp>
          <p:nvSpPr>
            <p:cNvPr id="204" name="Shape"/>
            <p:cNvSpPr/>
            <p:nvPr/>
          </p:nvSpPr>
          <p:spPr>
            <a:xfrm>
              <a:off x="-1" y="-1"/>
              <a:ext cx="1069978" cy="609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FF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05" name="ESA Exam"/>
            <p:cNvSpPr txBox="1"/>
            <p:nvPr/>
          </p:nvSpPr>
          <p:spPr>
            <a:xfrm>
              <a:off x="179401" y="191307"/>
              <a:ext cx="711171"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latin typeface="Arial"/>
                  <a:ea typeface="Arial"/>
                  <a:cs typeface="Arial"/>
                  <a:sym typeface="Arial"/>
                </a:defRPr>
              </a:lvl1pPr>
            </a:lstStyle>
            <a:p>
              <a:pPr/>
              <a:r>
                <a:t>ESA Exam</a:t>
              </a:r>
            </a:p>
          </p:txBody>
        </p:sp>
      </p:grpSp>
      <p:grpSp>
        <p:nvGrpSpPr>
          <p:cNvPr id="209" name="AutoShape 70"/>
          <p:cNvGrpSpPr/>
          <p:nvPr/>
        </p:nvGrpSpPr>
        <p:grpSpPr>
          <a:xfrm>
            <a:off x="950912" y="2705099"/>
            <a:ext cx="1676402" cy="361954"/>
            <a:chOff x="0" y="0"/>
            <a:chExt cx="1676401" cy="361952"/>
          </a:xfrm>
        </p:grpSpPr>
        <p:sp>
          <p:nvSpPr>
            <p:cNvPr id="207" name="Shape"/>
            <p:cNvSpPr/>
            <p:nvPr/>
          </p:nvSpPr>
          <p:spPr>
            <a:xfrm>
              <a:off x="0" y="-1"/>
              <a:ext cx="1676402" cy="36195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348" y="0"/>
                    <a:pt x="777" y="0"/>
                  </a:cubicBezTo>
                  <a:lnTo>
                    <a:pt x="20823" y="0"/>
                  </a:lnTo>
                  <a:cubicBezTo>
                    <a:pt x="21252" y="0"/>
                    <a:pt x="21600" y="1612"/>
                    <a:pt x="21600" y="3600"/>
                  </a:cubicBezTo>
                  <a:lnTo>
                    <a:pt x="21600" y="18000"/>
                  </a:lnTo>
                  <a:cubicBezTo>
                    <a:pt x="21600" y="19988"/>
                    <a:pt x="21252" y="21600"/>
                    <a:pt x="20823" y="21600"/>
                  </a:cubicBezTo>
                  <a:lnTo>
                    <a:pt x="777" y="21600"/>
                  </a:lnTo>
                  <a:cubicBezTo>
                    <a:pt x="348"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08" name="Register as pre-apprentice"/>
            <p:cNvSpPr txBox="1"/>
            <p:nvPr/>
          </p:nvSpPr>
          <p:spPr>
            <a:xfrm>
              <a:off x="37865" y="67482"/>
              <a:ext cx="1600668"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Register as pre-apprentice</a:t>
              </a:r>
            </a:p>
          </p:txBody>
        </p:sp>
      </p:grpSp>
      <p:sp>
        <p:nvSpPr>
          <p:cNvPr id="210" name="AutoShape 71"/>
          <p:cNvSpPr/>
          <p:nvPr/>
        </p:nvSpPr>
        <p:spPr>
          <a:xfrm>
            <a:off x="1830388" y="2447925"/>
            <a:ext cx="2" cy="209551"/>
          </a:xfrm>
          <a:prstGeom prst="line">
            <a:avLst/>
          </a:prstGeom>
          <a:ln>
            <a:solidFill>
              <a:srgbClr val="FFFFFF"/>
            </a:solidFill>
            <a:tailEnd type="triangle"/>
          </a:ln>
        </p:spPr>
        <p:txBody>
          <a:bodyPr lIns="45718" tIns="45718" rIns="45718" bIns="45718"/>
          <a:lstStyle/>
          <a:p>
            <a:pPr/>
          </a:p>
        </p:txBody>
      </p:sp>
      <p:grpSp>
        <p:nvGrpSpPr>
          <p:cNvPr id="213" name="AutoShape 72"/>
          <p:cNvGrpSpPr/>
          <p:nvPr/>
        </p:nvGrpSpPr>
        <p:grpSpPr>
          <a:xfrm>
            <a:off x="882650" y="5213350"/>
            <a:ext cx="1905002" cy="304802"/>
            <a:chOff x="0" y="0"/>
            <a:chExt cx="1905001" cy="304801"/>
          </a:xfrm>
        </p:grpSpPr>
        <p:sp>
          <p:nvSpPr>
            <p:cNvPr id="211" name="Shape"/>
            <p:cNvSpPr/>
            <p:nvPr/>
          </p:nvSpPr>
          <p:spPr>
            <a:xfrm>
              <a:off x="0" y="0"/>
              <a:ext cx="1905002"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3600" y="0"/>
                  </a:moveTo>
                  <a:lnTo>
                    <a:pt x="18000" y="0"/>
                  </a:lnTo>
                  <a:cubicBezTo>
                    <a:pt x="19988" y="0"/>
                    <a:pt x="21600" y="4835"/>
                    <a:pt x="21600" y="10800"/>
                  </a:cubicBezTo>
                  <a:cubicBezTo>
                    <a:pt x="21600" y="16765"/>
                    <a:pt x="19988" y="21600"/>
                    <a:pt x="18000" y="21600"/>
                  </a:cubicBezTo>
                  <a:lnTo>
                    <a:pt x="3600" y="21600"/>
                  </a:lnTo>
                  <a:cubicBezTo>
                    <a:pt x="1612" y="21600"/>
                    <a:pt x="0" y="16765"/>
                    <a:pt x="0" y="10800"/>
                  </a:cubicBezTo>
                  <a:cubicBezTo>
                    <a:pt x="0" y="4835"/>
                    <a:pt x="1612" y="0"/>
                    <a:pt x="3600" y="0"/>
                  </a:cubicBezTo>
                  <a:close/>
                </a:path>
              </a:pathLst>
            </a:custGeom>
            <a:solidFill>
              <a:srgbClr val="FF00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12" name="High School Graduation"/>
            <p:cNvSpPr txBox="1"/>
            <p:nvPr/>
          </p:nvSpPr>
          <p:spPr>
            <a:xfrm>
              <a:off x="173714" y="38907"/>
              <a:ext cx="1557569"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b="1" sz="1000">
                  <a:solidFill>
                    <a:srgbClr val="FFFFFF"/>
                  </a:solidFill>
                  <a:latin typeface="Arial"/>
                  <a:ea typeface="Arial"/>
                  <a:cs typeface="Arial"/>
                  <a:sym typeface="Arial"/>
                </a:defRPr>
              </a:lvl1pPr>
            </a:lstStyle>
            <a:p>
              <a:pPr/>
              <a:r>
                <a:t>High School Graduation</a:t>
              </a:r>
            </a:p>
          </p:txBody>
        </p:sp>
      </p:grpSp>
      <p:sp>
        <p:nvSpPr>
          <p:cNvPr id="214" name="AutoShape 73"/>
          <p:cNvSpPr/>
          <p:nvPr/>
        </p:nvSpPr>
        <p:spPr>
          <a:xfrm>
            <a:off x="1812925" y="3660774"/>
            <a:ext cx="0" cy="155577"/>
          </a:xfrm>
          <a:prstGeom prst="line">
            <a:avLst/>
          </a:prstGeom>
          <a:ln>
            <a:solidFill>
              <a:srgbClr val="FFFFFF"/>
            </a:solidFill>
            <a:tailEnd type="triangle"/>
          </a:ln>
        </p:spPr>
        <p:txBody>
          <a:bodyPr lIns="45718" tIns="45718" rIns="45718" bIns="45718"/>
          <a:lstStyle/>
          <a:p>
            <a:pPr/>
          </a:p>
        </p:txBody>
      </p:sp>
      <p:sp>
        <p:nvSpPr>
          <p:cNvPr id="215" name="Line 75"/>
          <p:cNvSpPr/>
          <p:nvPr/>
        </p:nvSpPr>
        <p:spPr>
          <a:xfrm>
            <a:off x="1789113" y="4190999"/>
            <a:ext cx="2" cy="152402"/>
          </a:xfrm>
          <a:prstGeom prst="line">
            <a:avLst/>
          </a:prstGeom>
          <a:ln>
            <a:solidFill>
              <a:srgbClr val="FFFFFF"/>
            </a:solidFill>
            <a:tailEnd type="triangle"/>
          </a:ln>
        </p:spPr>
        <p:txBody>
          <a:bodyPr lIns="45718" tIns="45718" rIns="45718" bIns="45718"/>
          <a:lstStyle/>
          <a:p>
            <a:pPr/>
          </a:p>
        </p:txBody>
      </p:sp>
      <p:grpSp>
        <p:nvGrpSpPr>
          <p:cNvPr id="218" name="AutoShape 81"/>
          <p:cNvGrpSpPr/>
          <p:nvPr/>
        </p:nvGrpSpPr>
        <p:grpSpPr>
          <a:xfrm>
            <a:off x="779462" y="3327400"/>
            <a:ext cx="2209803" cy="304802"/>
            <a:chOff x="0" y="0"/>
            <a:chExt cx="2209801" cy="304801"/>
          </a:xfrm>
        </p:grpSpPr>
        <p:sp>
          <p:nvSpPr>
            <p:cNvPr id="216" name="Shape"/>
            <p:cNvSpPr/>
            <p:nvPr/>
          </p:nvSpPr>
          <p:spPr>
            <a:xfrm>
              <a:off x="-1" y="0"/>
              <a:ext cx="2209803"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22" y="0"/>
                    <a:pt x="497" y="0"/>
                  </a:cubicBezTo>
                  <a:lnTo>
                    <a:pt x="21103" y="0"/>
                  </a:lnTo>
                  <a:cubicBezTo>
                    <a:pt x="21378" y="0"/>
                    <a:pt x="21600" y="1612"/>
                    <a:pt x="21600" y="3600"/>
                  </a:cubicBezTo>
                  <a:lnTo>
                    <a:pt x="21600" y="18000"/>
                  </a:lnTo>
                  <a:cubicBezTo>
                    <a:pt x="21600" y="19988"/>
                    <a:pt x="21378" y="21600"/>
                    <a:pt x="21103" y="21600"/>
                  </a:cubicBezTo>
                  <a:lnTo>
                    <a:pt x="497" y="21600"/>
                  </a:lnTo>
                  <a:cubicBezTo>
                    <a:pt x="222"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17" name="ID Card &amp; Progress Record Book"/>
            <p:cNvSpPr txBox="1"/>
            <p:nvPr/>
          </p:nvSpPr>
          <p:spPr>
            <a:xfrm>
              <a:off x="117600" y="38907"/>
              <a:ext cx="1974598"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ID Card &amp; Progress Record Book</a:t>
              </a:r>
            </a:p>
          </p:txBody>
        </p:sp>
      </p:grpSp>
      <p:grpSp>
        <p:nvGrpSpPr>
          <p:cNvPr id="221" name="AutoShape 82"/>
          <p:cNvGrpSpPr/>
          <p:nvPr/>
        </p:nvGrpSpPr>
        <p:grpSpPr>
          <a:xfrm>
            <a:off x="741362" y="3848100"/>
            <a:ext cx="2362203" cy="304802"/>
            <a:chOff x="0" y="0"/>
            <a:chExt cx="2362201" cy="304801"/>
          </a:xfrm>
        </p:grpSpPr>
        <p:sp>
          <p:nvSpPr>
            <p:cNvPr id="219" name="Shape"/>
            <p:cNvSpPr/>
            <p:nvPr/>
          </p:nvSpPr>
          <p:spPr>
            <a:xfrm>
              <a:off x="-1" y="0"/>
              <a:ext cx="2362203"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08" y="0"/>
                    <a:pt x="465" y="0"/>
                  </a:cubicBezTo>
                  <a:lnTo>
                    <a:pt x="21135" y="0"/>
                  </a:lnTo>
                  <a:cubicBezTo>
                    <a:pt x="21392" y="0"/>
                    <a:pt x="21600" y="1612"/>
                    <a:pt x="21600" y="3600"/>
                  </a:cubicBezTo>
                  <a:lnTo>
                    <a:pt x="21600" y="18000"/>
                  </a:lnTo>
                  <a:cubicBezTo>
                    <a:pt x="21600" y="19988"/>
                    <a:pt x="21392" y="21600"/>
                    <a:pt x="21135" y="21600"/>
                  </a:cubicBezTo>
                  <a:lnTo>
                    <a:pt x="465" y="21600"/>
                  </a:lnTo>
                  <a:cubicBezTo>
                    <a:pt x="208"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20" name="Work Term Hrs &amp; Theory Hrs-Credits"/>
            <p:cNvSpPr txBox="1"/>
            <p:nvPr/>
          </p:nvSpPr>
          <p:spPr>
            <a:xfrm>
              <a:off x="95232" y="38907"/>
              <a:ext cx="2171733"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Work Term Hrs &amp; Theory Hrs-Credits</a:t>
              </a:r>
            </a:p>
          </p:txBody>
        </p:sp>
      </p:grpSp>
      <p:sp>
        <p:nvSpPr>
          <p:cNvPr id="222" name="Text Box 83"/>
          <p:cNvSpPr txBox="1"/>
          <p:nvPr/>
        </p:nvSpPr>
        <p:spPr>
          <a:xfrm>
            <a:off x="1409381" y="377826"/>
            <a:ext cx="1584962"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defRPr b="1" sz="1300">
                <a:solidFill>
                  <a:srgbClr val="FFFFFF"/>
                </a:solidFill>
                <a:latin typeface="Arial"/>
                <a:ea typeface="Arial"/>
                <a:cs typeface="Arial"/>
                <a:sym typeface="Arial"/>
              </a:defRPr>
            </a:pPr>
            <a:r>
              <a:t>    </a:t>
            </a:r>
            <a:r>
              <a:rPr sz="1400"/>
              <a:t>Coop Students</a:t>
            </a:r>
          </a:p>
        </p:txBody>
      </p:sp>
      <p:grpSp>
        <p:nvGrpSpPr>
          <p:cNvPr id="225" name="AutoShape 84"/>
          <p:cNvGrpSpPr/>
          <p:nvPr/>
        </p:nvGrpSpPr>
        <p:grpSpPr>
          <a:xfrm>
            <a:off x="6551613" y="685800"/>
            <a:ext cx="2209803" cy="228602"/>
            <a:chOff x="0" y="0"/>
            <a:chExt cx="2209801" cy="228601"/>
          </a:xfrm>
        </p:grpSpPr>
        <p:sp>
          <p:nvSpPr>
            <p:cNvPr id="223" name="Shape"/>
            <p:cNvSpPr/>
            <p:nvPr/>
          </p:nvSpPr>
          <p:spPr>
            <a:xfrm>
              <a:off x="-1" y="0"/>
              <a:ext cx="2209803"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167" y="0"/>
                    <a:pt x="372" y="0"/>
                  </a:cubicBezTo>
                  <a:lnTo>
                    <a:pt x="21228" y="0"/>
                  </a:lnTo>
                  <a:cubicBezTo>
                    <a:pt x="21433" y="0"/>
                    <a:pt x="21600" y="1612"/>
                    <a:pt x="21600" y="3600"/>
                  </a:cubicBezTo>
                  <a:lnTo>
                    <a:pt x="21600" y="18000"/>
                  </a:lnTo>
                  <a:cubicBezTo>
                    <a:pt x="21600" y="19988"/>
                    <a:pt x="21433" y="21600"/>
                    <a:pt x="21228" y="21600"/>
                  </a:cubicBezTo>
                  <a:lnTo>
                    <a:pt x="372" y="21600"/>
                  </a:lnTo>
                  <a:cubicBezTo>
                    <a:pt x="167"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24" name="Complete Pre-Employment Course"/>
            <p:cNvSpPr txBox="1"/>
            <p:nvPr/>
          </p:nvSpPr>
          <p:spPr>
            <a:xfrm>
              <a:off x="50564" y="807"/>
              <a:ext cx="2108668"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Complete Pre-Employment Course </a:t>
              </a:r>
            </a:p>
          </p:txBody>
        </p:sp>
      </p:grpSp>
      <p:sp>
        <p:nvSpPr>
          <p:cNvPr id="226" name="Text Box 88"/>
          <p:cNvSpPr txBox="1"/>
          <p:nvPr/>
        </p:nvSpPr>
        <p:spPr>
          <a:xfrm>
            <a:off x="2406332" y="1"/>
            <a:ext cx="4785362"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400" u="sng">
                <a:solidFill>
                  <a:srgbClr val="FFFFFF"/>
                </a:solidFill>
                <a:latin typeface="Arial"/>
                <a:ea typeface="Arial"/>
                <a:cs typeface="Arial"/>
                <a:sym typeface="Arial"/>
              </a:defRPr>
            </a:lvl1pPr>
          </a:lstStyle>
          <a:p>
            <a:pPr/>
            <a:r>
              <a:t>Road Map to Trade Certification - High School Students</a:t>
            </a:r>
          </a:p>
        </p:txBody>
      </p:sp>
      <p:sp>
        <p:nvSpPr>
          <p:cNvPr id="227" name="AutoShape 89"/>
          <p:cNvSpPr/>
          <p:nvPr/>
        </p:nvSpPr>
        <p:spPr>
          <a:xfrm>
            <a:off x="5180012" y="5410199"/>
            <a:ext cx="1589" cy="381002"/>
          </a:xfrm>
          <a:prstGeom prst="line">
            <a:avLst/>
          </a:prstGeom>
          <a:ln>
            <a:solidFill>
              <a:srgbClr val="FFFFFF"/>
            </a:solidFill>
            <a:tailEnd type="triangle"/>
          </a:ln>
        </p:spPr>
        <p:txBody>
          <a:bodyPr lIns="45718" tIns="45718" rIns="45718" bIns="45718"/>
          <a:lstStyle/>
          <a:p>
            <a:pPr/>
          </a:p>
        </p:txBody>
      </p:sp>
      <p:sp>
        <p:nvSpPr>
          <p:cNvPr id="228" name="AutoShape 95"/>
          <p:cNvSpPr/>
          <p:nvPr/>
        </p:nvSpPr>
        <p:spPr>
          <a:xfrm>
            <a:off x="7466013" y="2133600"/>
            <a:ext cx="2" cy="228602"/>
          </a:xfrm>
          <a:prstGeom prst="line">
            <a:avLst/>
          </a:prstGeom>
          <a:ln>
            <a:solidFill>
              <a:srgbClr val="FFFFFF"/>
            </a:solidFill>
            <a:tailEnd type="triangle"/>
          </a:ln>
        </p:spPr>
        <p:txBody>
          <a:bodyPr lIns="45718" tIns="45718" rIns="45718" bIns="45718"/>
          <a:lstStyle/>
          <a:p>
            <a:pPr/>
          </a:p>
        </p:txBody>
      </p:sp>
      <p:grpSp>
        <p:nvGrpSpPr>
          <p:cNvPr id="231" name="AutoShape 96"/>
          <p:cNvGrpSpPr/>
          <p:nvPr/>
        </p:nvGrpSpPr>
        <p:grpSpPr>
          <a:xfrm>
            <a:off x="6704013" y="2590800"/>
            <a:ext cx="1524003" cy="228602"/>
            <a:chOff x="0" y="0"/>
            <a:chExt cx="1524002" cy="228601"/>
          </a:xfrm>
        </p:grpSpPr>
        <p:sp>
          <p:nvSpPr>
            <p:cNvPr id="229" name="Shape"/>
            <p:cNvSpPr/>
            <p:nvPr/>
          </p:nvSpPr>
          <p:spPr>
            <a:xfrm>
              <a:off x="-1" y="0"/>
              <a:ext cx="1524003"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42" y="0"/>
                    <a:pt x="540" y="0"/>
                  </a:cubicBezTo>
                  <a:lnTo>
                    <a:pt x="21060" y="0"/>
                  </a:lnTo>
                  <a:cubicBezTo>
                    <a:pt x="21358" y="0"/>
                    <a:pt x="21600" y="1612"/>
                    <a:pt x="21600" y="3600"/>
                  </a:cubicBezTo>
                  <a:lnTo>
                    <a:pt x="21600" y="18000"/>
                  </a:lnTo>
                  <a:cubicBezTo>
                    <a:pt x="21600" y="19988"/>
                    <a:pt x="21358" y="21600"/>
                    <a:pt x="21060" y="21600"/>
                  </a:cubicBezTo>
                  <a:lnTo>
                    <a:pt x="540" y="21600"/>
                  </a:lnTo>
                  <a:cubicBezTo>
                    <a:pt x="242"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defRPr sz="3200">
                  <a:solidFill>
                    <a:srgbClr val="FFFFFF"/>
                  </a:solidFill>
                </a:defRPr>
              </a:pPr>
            </a:p>
          </p:txBody>
        </p:sp>
        <p:sp>
          <p:nvSpPr>
            <p:cNvPr id="230" name="Obtain Employment"/>
            <p:cNvSpPr txBox="1"/>
            <p:nvPr/>
          </p:nvSpPr>
          <p:spPr>
            <a:xfrm>
              <a:off x="69532" y="807"/>
              <a:ext cx="1219419"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defRPr sz="1000">
                  <a:solidFill>
                    <a:srgbClr val="FFFFFF"/>
                  </a:solidFill>
                  <a:latin typeface="Arial"/>
                  <a:ea typeface="Arial"/>
                  <a:cs typeface="Arial"/>
                  <a:sym typeface="Arial"/>
                </a:defRPr>
              </a:lvl1pPr>
            </a:lstStyle>
            <a:p>
              <a:pPr/>
              <a:r>
                <a:t>Obtain Employment</a:t>
              </a:r>
            </a:p>
          </p:txBody>
        </p:sp>
      </p:grpSp>
      <p:grpSp>
        <p:nvGrpSpPr>
          <p:cNvPr id="234" name="AutoShape 101"/>
          <p:cNvGrpSpPr/>
          <p:nvPr/>
        </p:nvGrpSpPr>
        <p:grpSpPr>
          <a:xfrm>
            <a:off x="6856413" y="1752600"/>
            <a:ext cx="1219203" cy="685803"/>
            <a:chOff x="0" y="0"/>
            <a:chExt cx="1219201" cy="685801"/>
          </a:xfrm>
        </p:grpSpPr>
        <p:sp>
          <p:nvSpPr>
            <p:cNvPr id="232" name="Diamond"/>
            <p:cNvSpPr/>
            <p:nvPr/>
          </p:nvSpPr>
          <p:spPr>
            <a:xfrm>
              <a:off x="0" y="0"/>
              <a:ext cx="1219202" cy="685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FF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33" name="Block 1…"/>
            <p:cNvSpPr txBox="1"/>
            <p:nvPr/>
          </p:nvSpPr>
          <p:spPr>
            <a:xfrm>
              <a:off x="349294" y="159557"/>
              <a:ext cx="520609" cy="366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latin typeface="Arial"/>
                  <a:ea typeface="Arial"/>
                  <a:cs typeface="Arial"/>
                  <a:sym typeface="Arial"/>
                </a:defRPr>
              </a:pPr>
              <a:r>
                <a:t>Block 1</a:t>
              </a:r>
              <a:endParaRPr sz="3200">
                <a:solidFill>
                  <a:srgbClr val="FFFFFF"/>
                </a:solidFill>
              </a:endParaRPr>
            </a:p>
            <a:p>
              <a:pPr algn="ctr">
                <a:defRPr sz="1000">
                  <a:latin typeface="Arial"/>
                  <a:ea typeface="Arial"/>
                  <a:cs typeface="Arial"/>
                  <a:sym typeface="Arial"/>
                </a:defRPr>
              </a:pPr>
              <a:r>
                <a:t>Exam</a:t>
              </a:r>
            </a:p>
          </p:txBody>
        </p:sp>
      </p:grpSp>
      <p:sp>
        <p:nvSpPr>
          <p:cNvPr id="235" name="AutoShape 102"/>
          <p:cNvSpPr/>
          <p:nvPr/>
        </p:nvSpPr>
        <p:spPr>
          <a:xfrm>
            <a:off x="7466013" y="1524000"/>
            <a:ext cx="2" cy="279402"/>
          </a:xfrm>
          <a:prstGeom prst="line">
            <a:avLst/>
          </a:prstGeom>
          <a:ln>
            <a:solidFill>
              <a:srgbClr val="FFFFFF"/>
            </a:solidFill>
            <a:tailEnd type="triangle"/>
          </a:ln>
        </p:spPr>
        <p:txBody>
          <a:bodyPr lIns="45718" tIns="45718" rIns="45718" bIns="45718"/>
          <a:lstStyle/>
          <a:p>
            <a:pPr/>
          </a:p>
        </p:txBody>
      </p:sp>
      <p:sp>
        <p:nvSpPr>
          <p:cNvPr id="236" name="AutoShape 106"/>
          <p:cNvSpPr/>
          <p:nvPr/>
        </p:nvSpPr>
        <p:spPr>
          <a:xfrm>
            <a:off x="7466013" y="2438399"/>
            <a:ext cx="2" cy="152402"/>
          </a:xfrm>
          <a:prstGeom prst="line">
            <a:avLst/>
          </a:prstGeom>
          <a:ln>
            <a:solidFill>
              <a:srgbClr val="FFFFFF"/>
            </a:solidFill>
            <a:tailEnd type="triangle"/>
          </a:ln>
        </p:spPr>
        <p:txBody>
          <a:bodyPr lIns="45718" tIns="45718" rIns="45718" bIns="45718"/>
          <a:lstStyle/>
          <a:p>
            <a:pPr/>
          </a:p>
        </p:txBody>
      </p:sp>
      <p:sp>
        <p:nvSpPr>
          <p:cNvPr id="237" name="AutoShape 107"/>
          <p:cNvSpPr/>
          <p:nvPr/>
        </p:nvSpPr>
        <p:spPr>
          <a:xfrm>
            <a:off x="7466013" y="3047999"/>
            <a:ext cx="2" cy="152402"/>
          </a:xfrm>
          <a:prstGeom prst="line">
            <a:avLst/>
          </a:prstGeom>
          <a:ln>
            <a:solidFill>
              <a:srgbClr val="FFFFFF"/>
            </a:solidFill>
            <a:tailEnd type="triangle"/>
          </a:ln>
        </p:spPr>
        <p:txBody>
          <a:bodyPr lIns="45718" tIns="45718" rIns="45718" bIns="45718"/>
          <a:lstStyle/>
          <a:p>
            <a:pPr/>
          </a:p>
        </p:txBody>
      </p:sp>
      <p:sp>
        <p:nvSpPr>
          <p:cNvPr id="238" name="AutoShape 121"/>
          <p:cNvSpPr/>
          <p:nvPr/>
        </p:nvSpPr>
        <p:spPr>
          <a:xfrm>
            <a:off x="7466013" y="4419600"/>
            <a:ext cx="2" cy="228602"/>
          </a:xfrm>
          <a:prstGeom prst="line">
            <a:avLst/>
          </a:prstGeom>
          <a:ln>
            <a:solidFill>
              <a:srgbClr val="FFFFFF"/>
            </a:solidFill>
            <a:tailEnd type="triangle"/>
          </a:ln>
        </p:spPr>
        <p:txBody>
          <a:bodyPr lIns="45718" tIns="45718" rIns="45718" bIns="45718"/>
          <a:lstStyle/>
          <a:p>
            <a:pPr/>
          </a:p>
        </p:txBody>
      </p:sp>
      <p:sp>
        <p:nvSpPr>
          <p:cNvPr id="239" name="AutoShape 126"/>
          <p:cNvSpPr/>
          <p:nvPr/>
        </p:nvSpPr>
        <p:spPr>
          <a:xfrm flipH="1">
            <a:off x="5713412" y="4649470"/>
            <a:ext cx="1752602" cy="1"/>
          </a:xfrm>
          <a:prstGeom prst="line">
            <a:avLst/>
          </a:prstGeom>
          <a:ln>
            <a:solidFill>
              <a:srgbClr val="FFFFFF"/>
            </a:solidFill>
            <a:tailEnd type="triangle"/>
          </a:ln>
        </p:spPr>
        <p:txBody>
          <a:bodyPr lIns="45718" tIns="45718" rIns="45718" bIns="45718"/>
          <a:lstStyle/>
          <a:p>
            <a:pPr/>
          </a:p>
        </p:txBody>
      </p:sp>
      <p:grpSp>
        <p:nvGrpSpPr>
          <p:cNvPr id="242" name="AutoShape 122"/>
          <p:cNvGrpSpPr/>
          <p:nvPr/>
        </p:nvGrpSpPr>
        <p:grpSpPr>
          <a:xfrm>
            <a:off x="6704013" y="4267200"/>
            <a:ext cx="1447803" cy="228602"/>
            <a:chOff x="0" y="0"/>
            <a:chExt cx="1447801" cy="228601"/>
          </a:xfrm>
        </p:grpSpPr>
        <p:sp>
          <p:nvSpPr>
            <p:cNvPr id="240" name="Shape"/>
            <p:cNvSpPr/>
            <p:nvPr/>
          </p:nvSpPr>
          <p:spPr>
            <a:xfrm>
              <a:off x="0" y="0"/>
              <a:ext cx="1447802"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54" y="0"/>
                    <a:pt x="568" y="0"/>
                  </a:cubicBezTo>
                  <a:lnTo>
                    <a:pt x="21032" y="0"/>
                  </a:lnTo>
                  <a:cubicBezTo>
                    <a:pt x="21346" y="0"/>
                    <a:pt x="21600" y="1612"/>
                    <a:pt x="21600" y="3600"/>
                  </a:cubicBezTo>
                  <a:lnTo>
                    <a:pt x="21600" y="18000"/>
                  </a:lnTo>
                  <a:cubicBezTo>
                    <a:pt x="21600" y="19988"/>
                    <a:pt x="21346" y="21600"/>
                    <a:pt x="21032" y="21600"/>
                  </a:cubicBezTo>
                  <a:lnTo>
                    <a:pt x="568" y="21600"/>
                  </a:lnTo>
                  <a:cubicBezTo>
                    <a:pt x="254"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41" name="Attend Block Training"/>
            <p:cNvSpPr txBox="1"/>
            <p:nvPr/>
          </p:nvSpPr>
          <p:spPr>
            <a:xfrm>
              <a:off x="71773" y="807"/>
              <a:ext cx="1304251"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Attend Block Training</a:t>
              </a:r>
            </a:p>
          </p:txBody>
        </p:sp>
      </p:grpSp>
      <p:grpSp>
        <p:nvGrpSpPr>
          <p:cNvPr id="245" name="AutoShape 129"/>
          <p:cNvGrpSpPr/>
          <p:nvPr/>
        </p:nvGrpSpPr>
        <p:grpSpPr>
          <a:xfrm>
            <a:off x="4037012" y="685800"/>
            <a:ext cx="2209803" cy="228602"/>
            <a:chOff x="0" y="0"/>
            <a:chExt cx="2209801" cy="228601"/>
          </a:xfrm>
        </p:grpSpPr>
        <p:sp>
          <p:nvSpPr>
            <p:cNvPr id="243" name="Shape"/>
            <p:cNvSpPr/>
            <p:nvPr/>
          </p:nvSpPr>
          <p:spPr>
            <a:xfrm>
              <a:off x="-1" y="0"/>
              <a:ext cx="2209803"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167" y="0"/>
                    <a:pt x="372" y="0"/>
                  </a:cubicBezTo>
                  <a:lnTo>
                    <a:pt x="21228" y="0"/>
                  </a:lnTo>
                  <a:cubicBezTo>
                    <a:pt x="21433" y="0"/>
                    <a:pt x="21600" y="1612"/>
                    <a:pt x="21600" y="3600"/>
                  </a:cubicBezTo>
                  <a:lnTo>
                    <a:pt x="21600" y="18000"/>
                  </a:lnTo>
                  <a:cubicBezTo>
                    <a:pt x="21600" y="19988"/>
                    <a:pt x="21433" y="21600"/>
                    <a:pt x="21228" y="21600"/>
                  </a:cubicBezTo>
                  <a:lnTo>
                    <a:pt x="372" y="21600"/>
                  </a:lnTo>
                  <a:cubicBezTo>
                    <a:pt x="167"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44" name="Direct to work - Obtain Employment"/>
            <p:cNvSpPr txBox="1"/>
            <p:nvPr/>
          </p:nvSpPr>
          <p:spPr>
            <a:xfrm>
              <a:off x="50626" y="807"/>
              <a:ext cx="2108544"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Direct to work - Obtain Employment</a:t>
              </a:r>
            </a:p>
          </p:txBody>
        </p:sp>
      </p:grpSp>
      <p:sp>
        <p:nvSpPr>
          <p:cNvPr id="246" name="Line 131"/>
          <p:cNvSpPr/>
          <p:nvPr/>
        </p:nvSpPr>
        <p:spPr>
          <a:xfrm>
            <a:off x="7466013" y="914399"/>
            <a:ext cx="2" cy="152402"/>
          </a:xfrm>
          <a:prstGeom prst="line">
            <a:avLst/>
          </a:prstGeom>
          <a:ln>
            <a:solidFill>
              <a:srgbClr val="FFFFFF"/>
            </a:solidFill>
            <a:tailEnd type="triangle"/>
          </a:ln>
        </p:spPr>
        <p:txBody>
          <a:bodyPr lIns="45718" tIns="45718" rIns="45718" bIns="45718"/>
          <a:lstStyle/>
          <a:p>
            <a:pPr/>
          </a:p>
        </p:txBody>
      </p:sp>
      <p:grpSp>
        <p:nvGrpSpPr>
          <p:cNvPr id="249" name="AutoShape 103"/>
          <p:cNvGrpSpPr/>
          <p:nvPr/>
        </p:nvGrpSpPr>
        <p:grpSpPr>
          <a:xfrm>
            <a:off x="6551613" y="2971800"/>
            <a:ext cx="1828803" cy="304802"/>
            <a:chOff x="0" y="0"/>
            <a:chExt cx="1828802" cy="304801"/>
          </a:xfrm>
        </p:grpSpPr>
        <p:sp>
          <p:nvSpPr>
            <p:cNvPr id="247" name="Shape"/>
            <p:cNvSpPr/>
            <p:nvPr/>
          </p:nvSpPr>
          <p:spPr>
            <a:xfrm>
              <a:off x="-1" y="0"/>
              <a:ext cx="1828804"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69" y="0"/>
                    <a:pt x="600" y="0"/>
                  </a:cubicBezTo>
                  <a:lnTo>
                    <a:pt x="21000" y="0"/>
                  </a:lnTo>
                  <a:cubicBezTo>
                    <a:pt x="21331" y="0"/>
                    <a:pt x="21600" y="1612"/>
                    <a:pt x="21600" y="3600"/>
                  </a:cubicBezTo>
                  <a:lnTo>
                    <a:pt x="21600" y="18000"/>
                  </a:lnTo>
                  <a:cubicBezTo>
                    <a:pt x="21600" y="19988"/>
                    <a:pt x="21331" y="21600"/>
                    <a:pt x="21000" y="21600"/>
                  </a:cubicBezTo>
                  <a:lnTo>
                    <a:pt x="600" y="21600"/>
                  </a:lnTo>
                  <a:cubicBezTo>
                    <a:pt x="269"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48" name="Register as an Apprentice"/>
            <p:cNvSpPr txBox="1"/>
            <p:nvPr/>
          </p:nvSpPr>
          <p:spPr>
            <a:xfrm>
              <a:off x="135179" y="38907"/>
              <a:ext cx="1558438"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Register as an Apprentice</a:t>
              </a:r>
            </a:p>
          </p:txBody>
        </p:sp>
      </p:grpSp>
      <p:sp>
        <p:nvSpPr>
          <p:cNvPr id="250" name="AutoShape 132"/>
          <p:cNvSpPr/>
          <p:nvPr/>
        </p:nvSpPr>
        <p:spPr>
          <a:xfrm>
            <a:off x="5180012" y="3429000"/>
            <a:ext cx="2" cy="203201"/>
          </a:xfrm>
          <a:prstGeom prst="line">
            <a:avLst/>
          </a:prstGeom>
          <a:ln>
            <a:solidFill>
              <a:srgbClr val="FFFFFF"/>
            </a:solidFill>
            <a:tailEnd type="triangle"/>
          </a:ln>
        </p:spPr>
        <p:txBody>
          <a:bodyPr lIns="45718" tIns="45718" rIns="45718" bIns="45718"/>
          <a:lstStyle/>
          <a:p>
            <a:pPr/>
          </a:p>
        </p:txBody>
      </p:sp>
      <p:grpSp>
        <p:nvGrpSpPr>
          <p:cNvPr id="253" name="AutoShape 44"/>
          <p:cNvGrpSpPr/>
          <p:nvPr/>
        </p:nvGrpSpPr>
        <p:grpSpPr>
          <a:xfrm>
            <a:off x="4646612" y="3047999"/>
            <a:ext cx="1069978" cy="454029"/>
            <a:chOff x="0" y="0"/>
            <a:chExt cx="1069977" cy="454027"/>
          </a:xfrm>
        </p:grpSpPr>
        <p:sp>
          <p:nvSpPr>
            <p:cNvPr id="251" name="Shape"/>
            <p:cNvSpPr/>
            <p:nvPr/>
          </p:nvSpPr>
          <p:spPr>
            <a:xfrm>
              <a:off x="-1" y="-1"/>
              <a:ext cx="1069978" cy="4540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FF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52" name="Block 1…"/>
            <p:cNvSpPr txBox="1"/>
            <p:nvPr/>
          </p:nvSpPr>
          <p:spPr>
            <a:xfrm>
              <a:off x="274682" y="43669"/>
              <a:ext cx="520609" cy="366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latin typeface="Arial"/>
                  <a:ea typeface="Arial"/>
                  <a:cs typeface="Arial"/>
                  <a:sym typeface="Arial"/>
                </a:defRPr>
              </a:pPr>
              <a:r>
                <a:t>Block 1</a:t>
              </a:r>
              <a:endParaRPr sz="3200">
                <a:solidFill>
                  <a:srgbClr val="FFFFFF"/>
                </a:solidFill>
              </a:endParaRPr>
            </a:p>
            <a:p>
              <a:pPr algn="ctr">
                <a:defRPr sz="1000">
                  <a:latin typeface="Arial"/>
                  <a:ea typeface="Arial"/>
                  <a:cs typeface="Arial"/>
                  <a:sym typeface="Arial"/>
                </a:defRPr>
              </a:pPr>
              <a:r>
                <a:t>Exam</a:t>
              </a:r>
            </a:p>
          </p:txBody>
        </p:sp>
      </p:grpSp>
      <p:grpSp>
        <p:nvGrpSpPr>
          <p:cNvPr id="256" name="AutoShape 22"/>
          <p:cNvGrpSpPr/>
          <p:nvPr/>
        </p:nvGrpSpPr>
        <p:grpSpPr>
          <a:xfrm>
            <a:off x="4722812" y="3657599"/>
            <a:ext cx="990603" cy="254003"/>
            <a:chOff x="0" y="0"/>
            <a:chExt cx="990601" cy="254001"/>
          </a:xfrm>
        </p:grpSpPr>
        <p:sp>
          <p:nvSpPr>
            <p:cNvPr id="254" name="Shape"/>
            <p:cNvSpPr/>
            <p:nvPr/>
          </p:nvSpPr>
          <p:spPr>
            <a:xfrm>
              <a:off x="0" y="-1"/>
              <a:ext cx="990603" cy="2540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413" y="0"/>
                    <a:pt x="923" y="0"/>
                  </a:cubicBezTo>
                  <a:lnTo>
                    <a:pt x="20677" y="0"/>
                  </a:lnTo>
                  <a:cubicBezTo>
                    <a:pt x="21187" y="0"/>
                    <a:pt x="21600" y="1612"/>
                    <a:pt x="21600" y="3600"/>
                  </a:cubicBezTo>
                  <a:lnTo>
                    <a:pt x="21600" y="18000"/>
                  </a:lnTo>
                  <a:cubicBezTo>
                    <a:pt x="21600" y="19988"/>
                    <a:pt x="21187" y="21600"/>
                    <a:pt x="20677" y="21600"/>
                  </a:cubicBezTo>
                  <a:lnTo>
                    <a:pt x="923" y="21600"/>
                  </a:lnTo>
                  <a:cubicBezTo>
                    <a:pt x="413"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55" name="Return to work"/>
            <p:cNvSpPr txBox="1"/>
            <p:nvPr/>
          </p:nvSpPr>
          <p:spPr>
            <a:xfrm>
              <a:off x="30324" y="13507"/>
              <a:ext cx="929949"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Return to work</a:t>
              </a:r>
            </a:p>
          </p:txBody>
        </p:sp>
      </p:grpSp>
      <p:sp>
        <p:nvSpPr>
          <p:cNvPr id="257" name="AutoShape 133"/>
          <p:cNvSpPr/>
          <p:nvPr/>
        </p:nvSpPr>
        <p:spPr>
          <a:xfrm>
            <a:off x="5180012" y="4648200"/>
            <a:ext cx="2" cy="228602"/>
          </a:xfrm>
          <a:prstGeom prst="line">
            <a:avLst/>
          </a:prstGeom>
          <a:ln>
            <a:solidFill>
              <a:srgbClr val="FFFFFF"/>
            </a:solidFill>
            <a:tailEnd type="triangle"/>
          </a:ln>
        </p:spPr>
        <p:txBody>
          <a:bodyPr lIns="45718" tIns="45718" rIns="45718" bIns="45718"/>
          <a:lstStyle/>
          <a:p>
            <a:pPr/>
          </a:p>
        </p:txBody>
      </p:sp>
      <p:grpSp>
        <p:nvGrpSpPr>
          <p:cNvPr id="260" name="AutoShape 134"/>
          <p:cNvGrpSpPr/>
          <p:nvPr/>
        </p:nvGrpSpPr>
        <p:grpSpPr>
          <a:xfrm>
            <a:off x="4494212" y="5410200"/>
            <a:ext cx="1524003" cy="228602"/>
            <a:chOff x="0" y="0"/>
            <a:chExt cx="1524002" cy="228601"/>
          </a:xfrm>
        </p:grpSpPr>
        <p:sp>
          <p:nvSpPr>
            <p:cNvPr id="258" name="Shape"/>
            <p:cNvSpPr/>
            <p:nvPr/>
          </p:nvSpPr>
          <p:spPr>
            <a:xfrm>
              <a:off x="-1" y="0"/>
              <a:ext cx="1524003"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42" y="0"/>
                    <a:pt x="540" y="0"/>
                  </a:cubicBezTo>
                  <a:lnTo>
                    <a:pt x="21060" y="0"/>
                  </a:lnTo>
                  <a:cubicBezTo>
                    <a:pt x="21358" y="0"/>
                    <a:pt x="21600" y="1612"/>
                    <a:pt x="21600" y="3600"/>
                  </a:cubicBezTo>
                  <a:lnTo>
                    <a:pt x="21600" y="18000"/>
                  </a:lnTo>
                  <a:cubicBezTo>
                    <a:pt x="21600" y="19988"/>
                    <a:pt x="21358" y="21600"/>
                    <a:pt x="21060" y="21600"/>
                  </a:cubicBezTo>
                  <a:lnTo>
                    <a:pt x="540" y="21600"/>
                  </a:lnTo>
                  <a:cubicBezTo>
                    <a:pt x="242"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59" name="Attend Block Training"/>
            <p:cNvSpPr txBox="1"/>
            <p:nvPr/>
          </p:nvSpPr>
          <p:spPr>
            <a:xfrm>
              <a:off x="109873" y="807"/>
              <a:ext cx="1304251"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Attend Block Training</a:t>
              </a:r>
            </a:p>
          </p:txBody>
        </p:sp>
      </p:grpSp>
      <p:grpSp>
        <p:nvGrpSpPr>
          <p:cNvPr id="263" name="AutoShape 136"/>
          <p:cNvGrpSpPr/>
          <p:nvPr/>
        </p:nvGrpSpPr>
        <p:grpSpPr>
          <a:xfrm>
            <a:off x="4646612" y="4419599"/>
            <a:ext cx="1069978" cy="454029"/>
            <a:chOff x="0" y="0"/>
            <a:chExt cx="1069977" cy="454027"/>
          </a:xfrm>
        </p:grpSpPr>
        <p:sp>
          <p:nvSpPr>
            <p:cNvPr id="261" name="Shape"/>
            <p:cNvSpPr/>
            <p:nvPr/>
          </p:nvSpPr>
          <p:spPr>
            <a:xfrm>
              <a:off x="-1" y="-1"/>
              <a:ext cx="1069978" cy="45402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10800" y="0"/>
                  </a:lnTo>
                  <a:lnTo>
                    <a:pt x="21600" y="10800"/>
                  </a:lnTo>
                  <a:lnTo>
                    <a:pt x="10800" y="21600"/>
                  </a:lnTo>
                  <a:close/>
                </a:path>
              </a:pathLst>
            </a:custGeom>
            <a:solidFill>
              <a:srgbClr val="FFFF00"/>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62" name="Block 2…"/>
            <p:cNvSpPr txBox="1"/>
            <p:nvPr/>
          </p:nvSpPr>
          <p:spPr>
            <a:xfrm>
              <a:off x="274682" y="43669"/>
              <a:ext cx="520609" cy="366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latin typeface="Arial"/>
                  <a:ea typeface="Arial"/>
                  <a:cs typeface="Arial"/>
                  <a:sym typeface="Arial"/>
                </a:defRPr>
              </a:pPr>
              <a:r>
                <a:t>Block 2</a:t>
              </a:r>
              <a:endParaRPr sz="3200">
                <a:solidFill>
                  <a:srgbClr val="FFFFFF"/>
                </a:solidFill>
              </a:endParaRPr>
            </a:p>
            <a:p>
              <a:pPr algn="ctr">
                <a:defRPr sz="1000">
                  <a:latin typeface="Arial"/>
                  <a:ea typeface="Arial"/>
                  <a:cs typeface="Arial"/>
                  <a:sym typeface="Arial"/>
                </a:defRPr>
              </a:pPr>
              <a:r>
                <a:t>Exam</a:t>
              </a:r>
            </a:p>
          </p:txBody>
        </p:sp>
      </p:grpSp>
      <p:grpSp>
        <p:nvGrpSpPr>
          <p:cNvPr id="266" name="AutoShape 137"/>
          <p:cNvGrpSpPr/>
          <p:nvPr/>
        </p:nvGrpSpPr>
        <p:grpSpPr>
          <a:xfrm>
            <a:off x="4715037" y="5029200"/>
            <a:ext cx="929949" cy="228602"/>
            <a:chOff x="0" y="0"/>
            <a:chExt cx="929948" cy="228601"/>
          </a:xfrm>
        </p:grpSpPr>
        <p:sp>
          <p:nvSpPr>
            <p:cNvPr id="264" name="Shape"/>
            <p:cNvSpPr/>
            <p:nvPr/>
          </p:nvSpPr>
          <p:spPr>
            <a:xfrm>
              <a:off x="7775" y="0"/>
              <a:ext cx="914402"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403" y="0"/>
                    <a:pt x="900" y="0"/>
                  </a:cubicBezTo>
                  <a:lnTo>
                    <a:pt x="20700" y="0"/>
                  </a:lnTo>
                  <a:cubicBezTo>
                    <a:pt x="21197" y="0"/>
                    <a:pt x="21600" y="1612"/>
                    <a:pt x="21600" y="3600"/>
                  </a:cubicBezTo>
                  <a:lnTo>
                    <a:pt x="21600" y="18000"/>
                  </a:lnTo>
                  <a:cubicBezTo>
                    <a:pt x="21600" y="19988"/>
                    <a:pt x="21197" y="21600"/>
                    <a:pt x="20700" y="21600"/>
                  </a:cubicBezTo>
                  <a:lnTo>
                    <a:pt x="900" y="21600"/>
                  </a:lnTo>
                  <a:cubicBezTo>
                    <a:pt x="403"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65" name="Return to work"/>
            <p:cNvSpPr txBox="1"/>
            <p:nvPr/>
          </p:nvSpPr>
          <p:spPr>
            <a:xfrm>
              <a:off x="0" y="807"/>
              <a:ext cx="929949"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Return to work</a:t>
              </a:r>
            </a:p>
          </p:txBody>
        </p:sp>
      </p:grpSp>
      <p:sp>
        <p:nvSpPr>
          <p:cNvPr id="267" name="AutoShape 138"/>
          <p:cNvSpPr/>
          <p:nvPr/>
        </p:nvSpPr>
        <p:spPr>
          <a:xfrm>
            <a:off x="2436813" y="5605462"/>
            <a:ext cx="190502" cy="152402"/>
          </a:xfrm>
          <a:prstGeom prst="line">
            <a:avLst/>
          </a:prstGeom>
          <a:ln>
            <a:solidFill>
              <a:srgbClr val="FFFFFF"/>
            </a:solidFill>
            <a:tailEnd type="triangle"/>
          </a:ln>
        </p:spPr>
        <p:txBody>
          <a:bodyPr lIns="45718" tIns="45718" rIns="45718" bIns="45718"/>
          <a:lstStyle/>
          <a:p>
            <a:pPr/>
          </a:p>
        </p:txBody>
      </p:sp>
      <p:grpSp>
        <p:nvGrpSpPr>
          <p:cNvPr id="270" name="AutoShape 43"/>
          <p:cNvGrpSpPr/>
          <p:nvPr/>
        </p:nvGrpSpPr>
        <p:grpSpPr>
          <a:xfrm>
            <a:off x="4494212" y="4038600"/>
            <a:ext cx="1447803" cy="228602"/>
            <a:chOff x="0" y="0"/>
            <a:chExt cx="1447801" cy="228601"/>
          </a:xfrm>
        </p:grpSpPr>
        <p:sp>
          <p:nvSpPr>
            <p:cNvPr id="268" name="Shape"/>
            <p:cNvSpPr/>
            <p:nvPr/>
          </p:nvSpPr>
          <p:spPr>
            <a:xfrm>
              <a:off x="0" y="0"/>
              <a:ext cx="1447802"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54" y="0"/>
                    <a:pt x="568" y="0"/>
                  </a:cubicBezTo>
                  <a:lnTo>
                    <a:pt x="21032" y="0"/>
                  </a:lnTo>
                  <a:cubicBezTo>
                    <a:pt x="21346" y="0"/>
                    <a:pt x="21600" y="1612"/>
                    <a:pt x="21600" y="3600"/>
                  </a:cubicBezTo>
                  <a:lnTo>
                    <a:pt x="21600" y="18000"/>
                  </a:lnTo>
                  <a:cubicBezTo>
                    <a:pt x="21600" y="19988"/>
                    <a:pt x="21346" y="21600"/>
                    <a:pt x="21032" y="21600"/>
                  </a:cubicBezTo>
                  <a:lnTo>
                    <a:pt x="568" y="21600"/>
                  </a:lnTo>
                  <a:cubicBezTo>
                    <a:pt x="254"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69" name="Attend Block Training"/>
            <p:cNvSpPr txBox="1"/>
            <p:nvPr/>
          </p:nvSpPr>
          <p:spPr>
            <a:xfrm>
              <a:off x="71773" y="807"/>
              <a:ext cx="1304251"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Attend Block Training</a:t>
              </a:r>
            </a:p>
          </p:txBody>
        </p:sp>
      </p:grpSp>
      <p:grpSp>
        <p:nvGrpSpPr>
          <p:cNvPr id="273" name="AutoShape 105"/>
          <p:cNvGrpSpPr/>
          <p:nvPr/>
        </p:nvGrpSpPr>
        <p:grpSpPr>
          <a:xfrm>
            <a:off x="6551613" y="3886200"/>
            <a:ext cx="1828803" cy="228602"/>
            <a:chOff x="0" y="0"/>
            <a:chExt cx="1828802" cy="228601"/>
          </a:xfrm>
        </p:grpSpPr>
        <p:sp>
          <p:nvSpPr>
            <p:cNvPr id="271" name="Shape"/>
            <p:cNvSpPr/>
            <p:nvPr/>
          </p:nvSpPr>
          <p:spPr>
            <a:xfrm>
              <a:off x="-1" y="0"/>
              <a:ext cx="1828804" cy="22860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01" y="0"/>
                    <a:pt x="450" y="0"/>
                  </a:cubicBezTo>
                  <a:lnTo>
                    <a:pt x="21150" y="0"/>
                  </a:lnTo>
                  <a:cubicBezTo>
                    <a:pt x="21399" y="0"/>
                    <a:pt x="21600" y="1612"/>
                    <a:pt x="21600" y="3600"/>
                  </a:cubicBezTo>
                  <a:lnTo>
                    <a:pt x="21600" y="18000"/>
                  </a:lnTo>
                  <a:cubicBezTo>
                    <a:pt x="21600" y="19988"/>
                    <a:pt x="21399" y="21600"/>
                    <a:pt x="21150" y="21600"/>
                  </a:cubicBezTo>
                  <a:lnTo>
                    <a:pt x="450" y="21600"/>
                  </a:lnTo>
                  <a:cubicBezTo>
                    <a:pt x="201"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72" name="Complete On-the-Job Hours"/>
            <p:cNvSpPr txBox="1"/>
            <p:nvPr/>
          </p:nvSpPr>
          <p:spPr>
            <a:xfrm>
              <a:off x="68237" y="807"/>
              <a:ext cx="1692322" cy="2269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lvl1pPr algn="ctr">
                <a:defRPr sz="1000">
                  <a:solidFill>
                    <a:srgbClr val="FFFFFF"/>
                  </a:solidFill>
                  <a:latin typeface="Arial"/>
                  <a:ea typeface="Arial"/>
                  <a:cs typeface="Arial"/>
                  <a:sym typeface="Arial"/>
                </a:defRPr>
              </a:lvl1pPr>
            </a:lstStyle>
            <a:p>
              <a:pPr/>
              <a:r>
                <a:t>Complete On-the-Job Hours</a:t>
              </a:r>
            </a:p>
          </p:txBody>
        </p:sp>
      </p:grpSp>
      <p:sp>
        <p:nvSpPr>
          <p:cNvPr id="274" name="Line 130"/>
          <p:cNvSpPr/>
          <p:nvPr/>
        </p:nvSpPr>
        <p:spPr>
          <a:xfrm>
            <a:off x="5180012" y="838199"/>
            <a:ext cx="2" cy="152402"/>
          </a:xfrm>
          <a:prstGeom prst="line">
            <a:avLst/>
          </a:prstGeom>
          <a:ln>
            <a:solidFill>
              <a:srgbClr val="FFFFFF"/>
            </a:solidFill>
            <a:tailEnd type="triangle"/>
          </a:ln>
        </p:spPr>
        <p:txBody>
          <a:bodyPr lIns="45718" tIns="45718" rIns="45718" bIns="45718"/>
          <a:lstStyle/>
          <a:p>
            <a:pPr/>
          </a:p>
        </p:txBody>
      </p:sp>
      <p:sp>
        <p:nvSpPr>
          <p:cNvPr id="275" name="Line 130"/>
          <p:cNvSpPr/>
          <p:nvPr/>
        </p:nvSpPr>
        <p:spPr>
          <a:xfrm flipH="1">
            <a:off x="989012" y="5662612"/>
            <a:ext cx="190502" cy="138114"/>
          </a:xfrm>
          <a:prstGeom prst="line">
            <a:avLst/>
          </a:prstGeom>
          <a:ln>
            <a:solidFill>
              <a:srgbClr val="FFFFFF"/>
            </a:solidFill>
            <a:tailEnd type="triangle"/>
          </a:ln>
        </p:spPr>
        <p:txBody>
          <a:bodyPr lIns="45718" tIns="45718" rIns="45718" bIns="45718"/>
          <a:lstStyle/>
          <a:p>
            <a:pPr/>
          </a:p>
        </p:txBody>
      </p:sp>
      <p:sp>
        <p:nvSpPr>
          <p:cNvPr id="276" name="TextBox 75"/>
          <p:cNvSpPr txBox="1"/>
          <p:nvPr/>
        </p:nvSpPr>
        <p:spPr>
          <a:xfrm>
            <a:off x="6673532" y="304801"/>
            <a:ext cx="1889762"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400">
                <a:solidFill>
                  <a:srgbClr val="FFFFFF"/>
                </a:solidFill>
                <a:latin typeface="Arial"/>
                <a:ea typeface="Arial"/>
                <a:cs typeface="Arial"/>
                <a:sym typeface="Arial"/>
              </a:defRPr>
            </a:lvl1pPr>
          </a:lstStyle>
          <a:p>
            <a:pPr/>
            <a:r>
              <a:t>Pre-employment</a:t>
            </a:r>
          </a:p>
        </p:txBody>
      </p:sp>
      <p:sp>
        <p:nvSpPr>
          <p:cNvPr id="277" name="TextBox 77"/>
          <p:cNvSpPr txBox="1"/>
          <p:nvPr/>
        </p:nvSpPr>
        <p:spPr>
          <a:xfrm>
            <a:off x="444183" y="5761038"/>
            <a:ext cx="1432562"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400">
                <a:solidFill>
                  <a:srgbClr val="FFFFFF"/>
                </a:solidFill>
                <a:latin typeface="Arial"/>
                <a:ea typeface="Arial"/>
                <a:cs typeface="Arial"/>
                <a:sym typeface="Arial"/>
              </a:defRPr>
            </a:lvl1pPr>
          </a:lstStyle>
          <a:p>
            <a:pPr/>
            <a:r>
              <a:t>Apprenticeship</a:t>
            </a:r>
          </a:p>
        </p:txBody>
      </p:sp>
      <p:sp>
        <p:nvSpPr>
          <p:cNvPr id="278" name="TextBox 78"/>
          <p:cNvSpPr txBox="1"/>
          <p:nvPr/>
        </p:nvSpPr>
        <p:spPr>
          <a:xfrm>
            <a:off x="2101532" y="5761038"/>
            <a:ext cx="1584962" cy="2888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b="1" sz="1400">
                <a:solidFill>
                  <a:srgbClr val="FFFFFF"/>
                </a:solidFill>
                <a:latin typeface="Arial"/>
                <a:ea typeface="Arial"/>
                <a:cs typeface="Arial"/>
                <a:sym typeface="Arial"/>
              </a:defRPr>
            </a:lvl1pPr>
          </a:lstStyle>
          <a:p>
            <a:pPr/>
            <a:r>
              <a:t>Pre-employment</a:t>
            </a:r>
          </a:p>
        </p:txBody>
      </p:sp>
      <p:grpSp>
        <p:nvGrpSpPr>
          <p:cNvPr id="281" name="Diamond 56"/>
          <p:cNvGrpSpPr/>
          <p:nvPr/>
        </p:nvGrpSpPr>
        <p:grpSpPr>
          <a:xfrm>
            <a:off x="6856413" y="1066800"/>
            <a:ext cx="1295402" cy="609600"/>
            <a:chOff x="0" y="0"/>
            <a:chExt cx="1295400" cy="609600"/>
          </a:xfrm>
        </p:grpSpPr>
        <p:sp>
          <p:nvSpPr>
            <p:cNvPr id="279" name="Diamond"/>
            <p:cNvSpPr/>
            <p:nvPr/>
          </p:nvSpPr>
          <p:spPr>
            <a:xfrm>
              <a:off x="0" y="0"/>
              <a:ext cx="1295401" cy="609600"/>
            </a:xfrm>
            <a:prstGeom prst="diamond">
              <a:avLst/>
            </a:prstGeom>
            <a:solidFill>
              <a:srgbClr val="FFFF00"/>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280" name="ESA Exam"/>
            <p:cNvSpPr txBox="1"/>
            <p:nvPr/>
          </p:nvSpPr>
          <p:spPr>
            <a:xfrm>
              <a:off x="382269" y="107994"/>
              <a:ext cx="530863" cy="39360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
              </a:lvl1pPr>
            </a:lstStyle>
            <a:p>
              <a:pPr/>
              <a:r>
                <a:t>ESA Exam</a:t>
              </a:r>
            </a:p>
          </p:txBody>
        </p:sp>
      </p:grpSp>
      <p:sp>
        <p:nvSpPr>
          <p:cNvPr id="282" name="Line 130"/>
          <p:cNvSpPr/>
          <p:nvPr/>
        </p:nvSpPr>
        <p:spPr>
          <a:xfrm>
            <a:off x="7466013" y="2819399"/>
            <a:ext cx="2" cy="152402"/>
          </a:xfrm>
          <a:prstGeom prst="line">
            <a:avLst/>
          </a:prstGeom>
          <a:ln>
            <a:solidFill>
              <a:srgbClr val="FFFFFF"/>
            </a:solidFill>
            <a:tailEnd type="triangle"/>
          </a:ln>
        </p:spPr>
        <p:txBody>
          <a:bodyPr lIns="45718" tIns="45718" rIns="45718" bIns="45718"/>
          <a:lstStyle/>
          <a:p>
            <a:pPr/>
          </a:p>
        </p:txBody>
      </p:sp>
      <p:sp>
        <p:nvSpPr>
          <p:cNvPr id="283" name="Line 130"/>
          <p:cNvSpPr/>
          <p:nvPr/>
        </p:nvSpPr>
        <p:spPr>
          <a:xfrm>
            <a:off x="4418012" y="5181600"/>
            <a:ext cx="228602" cy="0"/>
          </a:xfrm>
          <a:prstGeom prst="line">
            <a:avLst/>
          </a:prstGeom>
          <a:ln>
            <a:solidFill>
              <a:srgbClr val="FFFFFF"/>
            </a:solidFill>
            <a:tailEnd type="triangle"/>
          </a:ln>
        </p:spPr>
        <p:txBody>
          <a:bodyPr lIns="45718" tIns="45718" rIns="45718" bIns="45718"/>
          <a:lstStyle/>
          <a:p>
            <a:pPr/>
          </a:p>
        </p:txBody>
      </p:sp>
      <p:sp>
        <p:nvSpPr>
          <p:cNvPr id="284" name="Line 130"/>
          <p:cNvSpPr/>
          <p:nvPr/>
        </p:nvSpPr>
        <p:spPr>
          <a:xfrm>
            <a:off x="5180012" y="3886199"/>
            <a:ext cx="2" cy="152402"/>
          </a:xfrm>
          <a:prstGeom prst="line">
            <a:avLst/>
          </a:prstGeom>
          <a:ln>
            <a:solidFill>
              <a:srgbClr val="FFFFFF"/>
            </a:solidFill>
            <a:tailEnd type="triangle"/>
          </a:ln>
        </p:spPr>
        <p:txBody>
          <a:bodyPr lIns="45718" tIns="45718" rIns="45718" bIns="45718"/>
          <a:lstStyle/>
          <a:p>
            <a:pPr/>
          </a:p>
        </p:txBody>
      </p:sp>
      <p:grpSp>
        <p:nvGrpSpPr>
          <p:cNvPr id="287" name="Diamond 60"/>
          <p:cNvGrpSpPr/>
          <p:nvPr/>
        </p:nvGrpSpPr>
        <p:grpSpPr>
          <a:xfrm>
            <a:off x="4646612" y="1822493"/>
            <a:ext cx="1143002" cy="393610"/>
            <a:chOff x="0" y="0"/>
            <a:chExt cx="1143000" cy="393608"/>
          </a:xfrm>
        </p:grpSpPr>
        <p:sp>
          <p:nvSpPr>
            <p:cNvPr id="285" name="Diamond"/>
            <p:cNvSpPr/>
            <p:nvPr/>
          </p:nvSpPr>
          <p:spPr>
            <a:xfrm>
              <a:off x="0" y="6305"/>
              <a:ext cx="1143001" cy="381003"/>
            </a:xfrm>
            <a:prstGeom prst="diamond">
              <a:avLst/>
            </a:prstGeom>
            <a:solidFill>
              <a:srgbClr val="FFFF00"/>
            </a:solidFill>
            <a:ln w="25400" cap="flat">
              <a:solidFill>
                <a:srgbClr val="3A5E8A"/>
              </a:solidFill>
              <a:prstDash val="solid"/>
              <a:round/>
            </a:ln>
            <a:effectLst/>
          </p:spPr>
          <p:txBody>
            <a:bodyPr wrap="square" lIns="45718" tIns="45718" rIns="45718" bIns="45718" numCol="1" anchor="ctr">
              <a:noAutofit/>
            </a:bodyPr>
            <a:lstStyle/>
            <a:p>
              <a:pPr algn="ctr">
                <a:defRPr>
                  <a:solidFill>
                    <a:srgbClr val="FFFFFF"/>
                  </a:solidFill>
                </a:defRPr>
              </a:pPr>
            </a:p>
          </p:txBody>
        </p:sp>
        <p:sp>
          <p:nvSpPr>
            <p:cNvPr id="286" name="ESA Exam"/>
            <p:cNvSpPr txBox="1"/>
            <p:nvPr/>
          </p:nvSpPr>
          <p:spPr>
            <a:xfrm>
              <a:off x="344169" y="-1"/>
              <a:ext cx="454663" cy="39361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000"/>
              </a:lvl1pPr>
            </a:lstStyle>
            <a:p>
              <a:pPr/>
              <a:r>
                <a:t>ESA Exam</a:t>
              </a:r>
            </a:p>
          </p:txBody>
        </p:sp>
      </p:grpSp>
      <p:sp>
        <p:nvSpPr>
          <p:cNvPr id="288" name="Line 130"/>
          <p:cNvSpPr/>
          <p:nvPr/>
        </p:nvSpPr>
        <p:spPr>
          <a:xfrm>
            <a:off x="5180012" y="2209800"/>
            <a:ext cx="2" cy="76202"/>
          </a:xfrm>
          <a:prstGeom prst="line">
            <a:avLst/>
          </a:prstGeom>
          <a:ln>
            <a:solidFill>
              <a:srgbClr val="FFFFFF"/>
            </a:solidFill>
            <a:tailEnd type="triangle"/>
          </a:ln>
        </p:spPr>
        <p:txBody>
          <a:bodyPr lIns="45718" tIns="45718" rIns="45718" bIns="45718"/>
          <a:lstStyle/>
          <a:p>
            <a:pPr/>
          </a:p>
        </p:txBody>
      </p:sp>
      <p:sp>
        <p:nvSpPr>
          <p:cNvPr id="289" name="AutoShape 125"/>
          <p:cNvSpPr/>
          <p:nvPr/>
        </p:nvSpPr>
        <p:spPr>
          <a:xfrm>
            <a:off x="7466013" y="3733799"/>
            <a:ext cx="2" cy="152402"/>
          </a:xfrm>
          <a:prstGeom prst="line">
            <a:avLst/>
          </a:prstGeom>
          <a:ln>
            <a:solidFill>
              <a:srgbClr val="FFFFFF"/>
            </a:solidFill>
            <a:tailEnd type="triangle"/>
          </a:ln>
        </p:spPr>
        <p:txBody>
          <a:bodyPr lIns="45718" tIns="45718" rIns="45718" bIns="45718"/>
          <a:lstStyle/>
          <a:p>
            <a:pPr/>
          </a:p>
        </p:txBody>
      </p:sp>
      <p:sp>
        <p:nvSpPr>
          <p:cNvPr id="290" name="AutoShape 125"/>
          <p:cNvSpPr/>
          <p:nvPr/>
        </p:nvSpPr>
        <p:spPr>
          <a:xfrm>
            <a:off x="7466013" y="3276599"/>
            <a:ext cx="2" cy="152402"/>
          </a:xfrm>
          <a:prstGeom prst="line">
            <a:avLst/>
          </a:prstGeom>
          <a:ln>
            <a:solidFill>
              <a:srgbClr val="FFFFFF"/>
            </a:solidFill>
            <a:tailEnd type="triangle"/>
          </a:ln>
        </p:spPr>
        <p:txBody>
          <a:bodyPr lIns="45718" tIns="45718" rIns="45718" bIns="45718"/>
          <a:lstStyle/>
          <a:p>
            <a:pPr/>
          </a:p>
        </p:txBody>
      </p:sp>
      <p:sp>
        <p:nvSpPr>
          <p:cNvPr id="291" name="AutoShape 125"/>
          <p:cNvSpPr/>
          <p:nvPr/>
        </p:nvSpPr>
        <p:spPr>
          <a:xfrm>
            <a:off x="7466013" y="4038600"/>
            <a:ext cx="2" cy="228602"/>
          </a:xfrm>
          <a:prstGeom prst="line">
            <a:avLst/>
          </a:prstGeom>
          <a:ln>
            <a:solidFill>
              <a:srgbClr val="FFFFFF"/>
            </a:solidFill>
            <a:tailEnd type="triangle"/>
          </a:ln>
        </p:spPr>
        <p:txBody>
          <a:bodyPr lIns="45718" tIns="45718" rIns="45718" bIns="45718"/>
          <a:lstStyle/>
          <a:p>
            <a:pPr/>
          </a:p>
        </p:txBody>
      </p:sp>
      <p:sp>
        <p:nvSpPr>
          <p:cNvPr id="292" name="AutoShape 132"/>
          <p:cNvSpPr/>
          <p:nvPr/>
        </p:nvSpPr>
        <p:spPr>
          <a:xfrm flipH="1">
            <a:off x="5180012" y="4873624"/>
            <a:ext cx="1589" cy="130177"/>
          </a:xfrm>
          <a:prstGeom prst="line">
            <a:avLst/>
          </a:prstGeom>
          <a:ln>
            <a:solidFill>
              <a:srgbClr val="FFFFFF"/>
            </a:solidFill>
            <a:tailEnd type="triangle"/>
          </a:ln>
        </p:spPr>
        <p:txBody>
          <a:bodyPr lIns="45718" tIns="45718" rIns="45718" bIns="45718"/>
          <a:lstStyle/>
          <a:p>
            <a:pPr/>
          </a:p>
        </p:txBody>
      </p:sp>
      <p:sp>
        <p:nvSpPr>
          <p:cNvPr id="293" name="Line 75"/>
          <p:cNvSpPr/>
          <p:nvPr/>
        </p:nvSpPr>
        <p:spPr>
          <a:xfrm>
            <a:off x="1790382" y="5029199"/>
            <a:ext cx="2" cy="152402"/>
          </a:xfrm>
          <a:prstGeom prst="line">
            <a:avLst/>
          </a:prstGeom>
          <a:ln>
            <a:solidFill>
              <a:srgbClr val="FFFFFF"/>
            </a:solidFill>
            <a:tailEnd type="triangle"/>
          </a:ln>
        </p:spPr>
        <p:txBody>
          <a:bodyPr lIns="45718" tIns="45718" rIns="45718" bIns="45718"/>
          <a:lstStyle/>
          <a:p>
            <a:pPr/>
          </a:p>
        </p:txBody>
      </p:sp>
      <p:grpSp>
        <p:nvGrpSpPr>
          <p:cNvPr id="296" name="AutoShape 39"/>
          <p:cNvGrpSpPr/>
          <p:nvPr/>
        </p:nvGrpSpPr>
        <p:grpSpPr>
          <a:xfrm>
            <a:off x="4037012" y="1340657"/>
            <a:ext cx="2209803" cy="366684"/>
            <a:chOff x="0" y="0"/>
            <a:chExt cx="2209801" cy="366683"/>
          </a:xfrm>
        </p:grpSpPr>
        <p:sp>
          <p:nvSpPr>
            <p:cNvPr id="294" name="Shape"/>
            <p:cNvSpPr/>
            <p:nvPr/>
          </p:nvSpPr>
          <p:spPr>
            <a:xfrm>
              <a:off x="-1" y="30942"/>
              <a:ext cx="2209803" cy="3048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22" y="0"/>
                    <a:pt x="497" y="0"/>
                  </a:cubicBezTo>
                  <a:lnTo>
                    <a:pt x="21103" y="0"/>
                  </a:lnTo>
                  <a:cubicBezTo>
                    <a:pt x="21378" y="0"/>
                    <a:pt x="21600" y="1612"/>
                    <a:pt x="21600" y="3600"/>
                  </a:cubicBezTo>
                  <a:lnTo>
                    <a:pt x="21600" y="18000"/>
                  </a:lnTo>
                  <a:cubicBezTo>
                    <a:pt x="21600" y="19988"/>
                    <a:pt x="21378" y="21600"/>
                    <a:pt x="21103" y="21600"/>
                  </a:cubicBezTo>
                  <a:lnTo>
                    <a:pt x="497" y="21600"/>
                  </a:lnTo>
                  <a:cubicBezTo>
                    <a:pt x="222" y="21600"/>
                    <a:pt x="0" y="19988"/>
                    <a:pt x="0" y="18000"/>
                  </a:cubicBezTo>
                  <a:close/>
                </a:path>
              </a:pathLst>
            </a:custGeom>
            <a:solidFill>
              <a:schemeClr val="accent1"/>
            </a:solidFill>
            <a:ln w="9525" cap="flat">
              <a:solidFill>
                <a:srgbClr val="FFFFFF"/>
              </a:solidFill>
              <a:prstDash val="solid"/>
              <a:miter lim="800000"/>
            </a:ln>
            <a:effectLst/>
          </p:spPr>
          <p:txBody>
            <a:bodyPr wrap="square" lIns="45718" tIns="45718" rIns="45718" bIns="45718" numCol="1" anchor="ctr">
              <a:noAutofit/>
            </a:bodyPr>
            <a:lstStyle/>
            <a:p>
              <a:pPr algn="ctr">
                <a:defRPr sz="3200">
                  <a:solidFill>
                    <a:srgbClr val="FFFFFF"/>
                  </a:solidFill>
                </a:defRPr>
              </a:pPr>
            </a:p>
          </p:txBody>
        </p:sp>
        <p:sp>
          <p:nvSpPr>
            <p:cNvPr id="295" name="Transcription of Marks…"/>
            <p:cNvSpPr txBox="1"/>
            <p:nvPr/>
          </p:nvSpPr>
          <p:spPr>
            <a:xfrm>
              <a:off x="361058" y="-1"/>
              <a:ext cx="1487682" cy="36668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solidFill>
                    <a:srgbClr val="FFFFFF"/>
                  </a:solidFill>
                  <a:latin typeface="Arial"/>
                  <a:ea typeface="Arial"/>
                  <a:cs typeface="Arial"/>
                  <a:sym typeface="Arial"/>
                </a:defRPr>
              </a:pPr>
              <a:r>
                <a:t>Transcription of Marks</a:t>
              </a:r>
              <a:endParaRPr sz="3200"/>
            </a:p>
            <a:p>
              <a:pPr algn="ctr">
                <a:defRPr sz="1000">
                  <a:solidFill>
                    <a:srgbClr val="FFFFFF"/>
                  </a:solidFill>
                  <a:latin typeface="Arial"/>
                  <a:ea typeface="Arial"/>
                  <a:cs typeface="Arial"/>
                  <a:sym typeface="Arial"/>
                </a:defRPr>
              </a:pPr>
              <a:r>
                <a:t>Pre-Apprentice PR Book</a:t>
              </a:r>
            </a:p>
          </p:txBody>
        </p:sp>
      </p:grpSp>
      <p:sp>
        <p:nvSpPr>
          <p:cNvPr id="297" name="Line 75"/>
          <p:cNvSpPr/>
          <p:nvPr/>
        </p:nvSpPr>
        <p:spPr>
          <a:xfrm>
            <a:off x="5180012" y="1676399"/>
            <a:ext cx="2" cy="152402"/>
          </a:xfrm>
          <a:prstGeom prst="line">
            <a:avLst/>
          </a:prstGeom>
          <a:ln>
            <a:solidFill>
              <a:srgbClr val="FFFFFF"/>
            </a:solidFill>
            <a:tailEnd type="triangle"/>
          </a:ln>
        </p:spPr>
        <p:txBody>
          <a:bodyPr lIns="45718" tIns="45718" rIns="45718" bIns="45718"/>
          <a:lstStyle/>
          <a:p>
            <a:pPr/>
          </a:p>
        </p:txBody>
      </p:sp>
      <p:sp>
        <p:nvSpPr>
          <p:cNvPr id="298" name="Line 75"/>
          <p:cNvSpPr/>
          <p:nvPr/>
        </p:nvSpPr>
        <p:spPr>
          <a:xfrm>
            <a:off x="5180012" y="1219199"/>
            <a:ext cx="2" cy="152402"/>
          </a:xfrm>
          <a:prstGeom prst="line">
            <a:avLst/>
          </a:prstGeom>
          <a:ln>
            <a:solidFill>
              <a:srgbClr val="FFFFFF"/>
            </a:solidFill>
            <a:tailEnd type="triangle"/>
          </a:ln>
        </p:spPr>
        <p:txBody>
          <a:bodyPr lIns="45718" tIns="45718" rIns="45718" bIns="45718"/>
          <a:lstStyle/>
          <a:p>
            <a:pPr/>
          </a:p>
        </p:txBody>
      </p:sp>
      <p:sp>
        <p:nvSpPr>
          <p:cNvPr id="299" name="AutoShape 132"/>
          <p:cNvSpPr/>
          <p:nvPr/>
        </p:nvSpPr>
        <p:spPr>
          <a:xfrm flipH="1">
            <a:off x="5180012" y="5257799"/>
            <a:ext cx="1589" cy="130177"/>
          </a:xfrm>
          <a:prstGeom prst="line">
            <a:avLst/>
          </a:prstGeom>
          <a:ln>
            <a:solidFill>
              <a:srgbClr val="FFFFFF"/>
            </a:solidFill>
            <a:tailEnd type="triangle"/>
          </a:ln>
        </p:spPr>
        <p:txBody>
          <a:bodyPr lIns="45718" tIns="45718" rIns="45718" bIns="45718"/>
          <a:lstStyle/>
          <a:p>
            <a:pPr/>
          </a:p>
        </p:txBody>
      </p:sp>
      <p:grpSp>
        <p:nvGrpSpPr>
          <p:cNvPr id="302" name="AutoShape 70"/>
          <p:cNvGrpSpPr/>
          <p:nvPr/>
        </p:nvGrpSpPr>
        <p:grpSpPr>
          <a:xfrm>
            <a:off x="396873" y="661986"/>
            <a:ext cx="3348042" cy="1001715"/>
            <a:chOff x="0" y="0"/>
            <a:chExt cx="3348040" cy="1001714"/>
          </a:xfrm>
        </p:grpSpPr>
        <p:sp>
          <p:nvSpPr>
            <p:cNvPr id="300" name="Shape"/>
            <p:cNvSpPr/>
            <p:nvPr/>
          </p:nvSpPr>
          <p:spPr>
            <a:xfrm>
              <a:off x="-1" y="-1"/>
              <a:ext cx="3348042" cy="10017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482" y="0"/>
                    <a:pt x="1077" y="0"/>
                  </a:cubicBezTo>
                  <a:lnTo>
                    <a:pt x="20523" y="0"/>
                  </a:lnTo>
                  <a:cubicBezTo>
                    <a:pt x="21118" y="0"/>
                    <a:pt x="21600" y="1612"/>
                    <a:pt x="21600" y="3600"/>
                  </a:cubicBezTo>
                  <a:lnTo>
                    <a:pt x="21600" y="18000"/>
                  </a:lnTo>
                  <a:cubicBezTo>
                    <a:pt x="21600" y="19988"/>
                    <a:pt x="21118" y="21600"/>
                    <a:pt x="20523" y="21600"/>
                  </a:cubicBezTo>
                  <a:lnTo>
                    <a:pt x="1077" y="21600"/>
                  </a:lnTo>
                  <a:cubicBezTo>
                    <a:pt x="482" y="21600"/>
                    <a:pt x="0" y="19988"/>
                    <a:pt x="0" y="18000"/>
                  </a:cubicBezTo>
                  <a:close/>
                </a:path>
              </a:pathLst>
            </a:custGeom>
            <a:solidFill>
              <a:schemeClr val="accent1"/>
            </a:solidFill>
            <a:ln w="9525" cap="flat">
              <a:solidFill>
                <a:srgbClr val="FFFFFF"/>
              </a:solidFill>
              <a:prstDash val="solid"/>
              <a:round/>
              <a:tailEnd type="triangle" w="med" len="med"/>
            </a:ln>
            <a:effectLst/>
          </p:spPr>
          <p:txBody>
            <a:bodyPr wrap="square" lIns="45718" tIns="45718" rIns="45718" bIns="45718" numCol="1" anchor="ctr">
              <a:noAutofit/>
            </a:bodyPr>
            <a:lstStyle/>
            <a:p>
              <a:pPr>
                <a:defRPr sz="1200">
                  <a:solidFill>
                    <a:srgbClr val="FFFFFF"/>
                  </a:solidFill>
                  <a:latin typeface="Times New Roman"/>
                  <a:ea typeface="Times New Roman"/>
                  <a:cs typeface="Times New Roman"/>
                  <a:sym typeface="Times New Roman"/>
                </a:defRPr>
              </a:pPr>
            </a:p>
          </p:txBody>
        </p:sp>
        <p:sp>
          <p:nvSpPr>
            <p:cNvPr id="301" name="Students apply for Cooperative Education Program:…"/>
            <p:cNvSpPr txBox="1"/>
            <p:nvPr/>
          </p:nvSpPr>
          <p:spPr>
            <a:xfrm>
              <a:off x="133958" y="107963"/>
              <a:ext cx="3080124" cy="7857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p>
              <a:pPr>
                <a:defRPr sz="1000">
                  <a:solidFill>
                    <a:srgbClr val="FFFFFF"/>
                  </a:solidFill>
                  <a:latin typeface="Arial"/>
                  <a:ea typeface="Arial"/>
                  <a:cs typeface="Arial"/>
                  <a:sym typeface="Arial"/>
                </a:defRPr>
              </a:pPr>
              <a:r>
                <a:t>Students apply for Cooperative Education Program:</a:t>
              </a:r>
              <a:endParaRPr sz="1200">
                <a:latin typeface="Times New Roman"/>
                <a:ea typeface="Times New Roman"/>
                <a:cs typeface="Times New Roman"/>
                <a:sym typeface="Times New Roman"/>
              </a:endParaRPr>
            </a:p>
            <a:p>
              <a:pPr>
                <a:buSzPct val="100000"/>
                <a:buFont typeface="Symbol"/>
                <a:buChar char="·"/>
                <a:defRPr sz="1000">
                  <a:solidFill>
                    <a:srgbClr val="FFFFFF"/>
                  </a:solidFill>
                  <a:latin typeface="Arial"/>
                  <a:ea typeface="Arial"/>
                  <a:cs typeface="Arial"/>
                  <a:sym typeface="Arial"/>
                </a:defRPr>
              </a:pPr>
              <a:r>
                <a:t>Complete Application Form</a:t>
              </a:r>
              <a:endParaRPr sz="1200">
                <a:latin typeface="Times New Roman"/>
                <a:ea typeface="Times New Roman"/>
                <a:cs typeface="Times New Roman"/>
                <a:sym typeface="Times New Roman"/>
              </a:endParaRPr>
            </a:p>
            <a:p>
              <a:pPr>
                <a:buSzPct val="100000"/>
                <a:buFont typeface="Symbol"/>
                <a:buChar char="·"/>
                <a:defRPr sz="1000">
                  <a:solidFill>
                    <a:srgbClr val="FFFFFF"/>
                  </a:solidFill>
                  <a:latin typeface="Arial"/>
                  <a:ea typeface="Arial"/>
                  <a:cs typeface="Arial"/>
                  <a:sym typeface="Arial"/>
                </a:defRPr>
              </a:pPr>
              <a:r>
                <a:t>Complete/submit research on career of interest </a:t>
              </a:r>
              <a:endParaRPr sz="1200">
                <a:latin typeface="Times New Roman"/>
                <a:ea typeface="Times New Roman"/>
                <a:cs typeface="Times New Roman"/>
                <a:sym typeface="Times New Roman"/>
              </a:endParaRPr>
            </a:p>
            <a:p>
              <a:pPr>
                <a:buSzPct val="100000"/>
                <a:buFont typeface="Symbol"/>
                <a:buChar char="·"/>
                <a:defRPr sz="1000">
                  <a:solidFill>
                    <a:srgbClr val="FFFFFF"/>
                  </a:solidFill>
                  <a:latin typeface="Arial"/>
                  <a:ea typeface="Arial"/>
                  <a:cs typeface="Arial"/>
                  <a:sym typeface="Arial"/>
                </a:defRPr>
              </a:pPr>
              <a:r>
                <a:t>Obtain/submit teacher references (at least 2)</a:t>
              </a:r>
              <a:endParaRPr sz="1200">
                <a:latin typeface="Times New Roman"/>
                <a:ea typeface="Times New Roman"/>
                <a:cs typeface="Times New Roman"/>
                <a:sym typeface="Times New Roman"/>
              </a:endParaRPr>
            </a:p>
            <a:p>
              <a:pPr>
                <a:buSzPct val="100000"/>
                <a:buFont typeface="Symbol"/>
                <a:buChar char="·"/>
                <a:defRPr sz="1000">
                  <a:solidFill>
                    <a:srgbClr val="FFFFFF"/>
                  </a:solidFill>
                  <a:latin typeface="Arial"/>
                  <a:ea typeface="Arial"/>
                  <a:cs typeface="Arial"/>
                  <a:sym typeface="Arial"/>
                </a:defRPr>
              </a:pPr>
              <a:r>
                <a:t>Interview by Cooperative Education teacher</a:t>
              </a:r>
            </a:p>
          </p:txBody>
        </p:sp>
      </p:grpSp>
      <p:grpSp>
        <p:nvGrpSpPr>
          <p:cNvPr id="305" name="AutoShape 70"/>
          <p:cNvGrpSpPr/>
          <p:nvPr/>
        </p:nvGrpSpPr>
        <p:grpSpPr>
          <a:xfrm>
            <a:off x="381000" y="1873250"/>
            <a:ext cx="3228978" cy="552453"/>
            <a:chOff x="0" y="0"/>
            <a:chExt cx="3228976" cy="552451"/>
          </a:xfrm>
        </p:grpSpPr>
        <p:sp>
          <p:nvSpPr>
            <p:cNvPr id="303" name="Shape"/>
            <p:cNvSpPr/>
            <p:nvPr/>
          </p:nvSpPr>
          <p:spPr>
            <a:xfrm>
              <a:off x="0" y="0"/>
              <a:ext cx="3228977" cy="5524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3600"/>
                  </a:moveTo>
                  <a:cubicBezTo>
                    <a:pt x="0" y="1612"/>
                    <a:pt x="276" y="0"/>
                    <a:pt x="616" y="0"/>
                  </a:cubicBezTo>
                  <a:lnTo>
                    <a:pt x="20984" y="0"/>
                  </a:lnTo>
                  <a:cubicBezTo>
                    <a:pt x="21324" y="0"/>
                    <a:pt x="21600" y="1612"/>
                    <a:pt x="21600" y="3600"/>
                  </a:cubicBezTo>
                  <a:lnTo>
                    <a:pt x="21600" y="18000"/>
                  </a:lnTo>
                  <a:cubicBezTo>
                    <a:pt x="21600" y="19988"/>
                    <a:pt x="21324" y="21600"/>
                    <a:pt x="20984" y="21600"/>
                  </a:cubicBezTo>
                  <a:lnTo>
                    <a:pt x="616" y="21600"/>
                  </a:lnTo>
                  <a:cubicBezTo>
                    <a:pt x="276" y="21600"/>
                    <a:pt x="0" y="19988"/>
                    <a:pt x="0" y="18000"/>
                  </a:cubicBezTo>
                  <a:close/>
                </a:path>
              </a:pathLst>
            </a:custGeom>
            <a:solidFill>
              <a:schemeClr val="accent1"/>
            </a:solidFill>
            <a:ln w="9525" cap="flat">
              <a:solidFill>
                <a:srgbClr val="000000"/>
              </a:solidFill>
              <a:prstDash val="solid"/>
              <a:miter lim="800000"/>
            </a:ln>
            <a:effectLst/>
          </p:spPr>
          <p:txBody>
            <a:bodyPr wrap="square" lIns="45718" tIns="45718" rIns="45718" bIns="45718" numCol="1" anchor="ctr">
              <a:noAutofit/>
            </a:bodyPr>
            <a:lstStyle/>
            <a:p>
              <a:pPr algn="ctr">
                <a:defRPr sz="1200">
                  <a:solidFill>
                    <a:srgbClr val="FFFFFF"/>
                  </a:solidFill>
                  <a:latin typeface="Times New Roman"/>
                  <a:ea typeface="Times New Roman"/>
                  <a:cs typeface="Times New Roman"/>
                  <a:sym typeface="Times New Roman"/>
                </a:defRPr>
              </a:pPr>
            </a:p>
          </p:txBody>
        </p:sp>
        <p:sp>
          <p:nvSpPr>
            <p:cNvPr id="304" name="Successful students complete 3-week Pre-employment…"/>
            <p:cNvSpPr txBox="1"/>
            <p:nvPr/>
          </p:nvSpPr>
          <p:spPr>
            <a:xfrm>
              <a:off x="16557" y="92882"/>
              <a:ext cx="3195858" cy="3666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ctr">
              <a:spAutoFit/>
            </a:bodyPr>
            <a:lstStyle/>
            <a:p>
              <a:pPr algn="ctr">
                <a:defRPr sz="1000">
                  <a:solidFill>
                    <a:srgbClr val="FFFFFF"/>
                  </a:solidFill>
                  <a:latin typeface="Arial"/>
                  <a:ea typeface="Arial"/>
                  <a:cs typeface="Arial"/>
                  <a:sym typeface="Arial"/>
                </a:defRPr>
              </a:pPr>
              <a:r>
                <a:t>Successful students complete 3-week Pre-employment</a:t>
              </a:r>
              <a:endParaRPr sz="1200">
                <a:latin typeface="Times New Roman"/>
                <a:ea typeface="Times New Roman"/>
                <a:cs typeface="Times New Roman"/>
                <a:sym typeface="Times New Roman"/>
              </a:endParaRPr>
            </a:p>
            <a:p>
              <a:pPr algn="ctr">
                <a:defRPr sz="1000">
                  <a:solidFill>
                    <a:srgbClr val="FFFFFF"/>
                  </a:solidFill>
                  <a:latin typeface="Arial"/>
                  <a:ea typeface="Arial"/>
                  <a:cs typeface="Arial"/>
                  <a:sym typeface="Arial"/>
                </a:defRPr>
              </a:pPr>
              <a:r>
                <a:t> component prior to placement with employer. </a:t>
              </a:r>
            </a:p>
          </p:txBody>
        </p:sp>
      </p:grpSp>
      <p:sp>
        <p:nvSpPr>
          <p:cNvPr id="306" name="AutoShape 71"/>
          <p:cNvSpPr/>
          <p:nvPr/>
        </p:nvSpPr>
        <p:spPr>
          <a:xfrm>
            <a:off x="1808163" y="3103563"/>
            <a:ext cx="4764" cy="193677"/>
          </a:xfrm>
          <a:prstGeom prst="line">
            <a:avLst/>
          </a:prstGeom>
          <a:ln>
            <a:solidFill>
              <a:srgbClr val="FFFFFF"/>
            </a:solidFill>
            <a:tailEnd type="triangle"/>
          </a:ln>
        </p:spPr>
        <p:txBody>
          <a:bodyPr lIns="45718" tIns="45718" rIns="45718" bIns="45718"/>
          <a:lstStyle/>
          <a:p>
            <a:pPr/>
          </a:p>
        </p:txBody>
      </p:sp>
      <p:sp>
        <p:nvSpPr>
          <p:cNvPr id="307" name="AutoShape 71"/>
          <p:cNvSpPr/>
          <p:nvPr/>
        </p:nvSpPr>
        <p:spPr>
          <a:xfrm>
            <a:off x="1830388" y="1655763"/>
            <a:ext cx="4764" cy="192089"/>
          </a:xfrm>
          <a:prstGeom prst="line">
            <a:avLst/>
          </a:prstGeom>
          <a:ln>
            <a:solidFill>
              <a:srgbClr val="FFFFFF"/>
            </a:solidFill>
            <a:tailEnd type="triangle"/>
          </a:ln>
        </p:spPr>
        <p:txBody>
          <a:bodyPr lIns="45718" tIns="45718" rIns="45718" bIns="45718"/>
          <a:lstStyle/>
          <a:p>
            <a:pP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9" name="Title 1"/>
          <p:cNvSpPr txBox="1"/>
          <p:nvPr>
            <p:ph type="title"/>
          </p:nvPr>
        </p:nvSpPr>
        <p:spPr>
          <a:xfrm>
            <a:off x="457200" y="274638"/>
            <a:ext cx="8229600" cy="1143001"/>
          </a:xfrm>
          <a:prstGeom prst="rect">
            <a:avLst/>
          </a:prstGeom>
        </p:spPr>
        <p:txBody>
          <a:bodyPr/>
          <a:lstStyle/>
          <a:p>
            <a:pPr>
              <a:defRPr u="sng"/>
            </a:pPr>
            <a:r>
              <a:t>Good Luck on Your Journey</a:t>
            </a:r>
            <a:r>
              <a:rPr u="none"/>
              <a:t>!</a:t>
            </a:r>
          </a:p>
        </p:txBody>
      </p:sp>
      <p:grpSp>
        <p:nvGrpSpPr>
          <p:cNvPr id="312" name="Picture 4"/>
          <p:cNvGrpSpPr/>
          <p:nvPr/>
        </p:nvGrpSpPr>
        <p:grpSpPr>
          <a:xfrm>
            <a:off x="457200" y="2329139"/>
            <a:ext cx="4038600" cy="3068087"/>
            <a:chOff x="0" y="0"/>
            <a:chExt cx="4038600" cy="3068085"/>
          </a:xfrm>
        </p:grpSpPr>
        <p:sp>
          <p:nvSpPr>
            <p:cNvPr id="310" name="Rectangle"/>
            <p:cNvSpPr/>
            <p:nvPr/>
          </p:nvSpPr>
          <p:spPr>
            <a:xfrm>
              <a:off x="0" y="-1"/>
              <a:ext cx="4038600" cy="3068086"/>
            </a:xfrm>
            <a:prstGeom prst="rect">
              <a:avLst/>
            </a:prstGeom>
            <a:solidFill>
              <a:srgbClr val="FFFFFF"/>
            </a:solidFill>
            <a:ln w="12700" cap="flat">
              <a:noFill/>
              <a:miter lim="400000"/>
            </a:ln>
            <a:effectLst/>
          </p:spPr>
          <p:txBody>
            <a:bodyPr wrap="square" lIns="45718" tIns="45718" rIns="45718" bIns="45718" numCol="1" anchor="ctr">
              <a:noAutofit/>
            </a:bodyPr>
            <a:lstStyle/>
            <a:p>
              <a:pPr/>
            </a:p>
          </p:txBody>
        </p:sp>
        <p:pic>
          <p:nvPicPr>
            <p:cNvPr id="311" name="image18.png" descr="image18.png"/>
            <p:cNvPicPr>
              <a:picLocks noChangeAspect="1"/>
            </p:cNvPicPr>
            <p:nvPr/>
          </p:nvPicPr>
          <p:blipFill>
            <a:blip r:embed="rId2">
              <a:extLst/>
            </a:blip>
            <a:stretch>
              <a:fillRect/>
            </a:stretch>
          </p:blipFill>
          <p:spPr>
            <a:xfrm>
              <a:off x="0" y="-1"/>
              <a:ext cx="4038600" cy="3068087"/>
            </a:xfrm>
            <a:prstGeom prst="rect">
              <a:avLst/>
            </a:prstGeom>
            <a:ln w="12700" cap="flat">
              <a:noFill/>
              <a:miter lim="400000"/>
            </a:ln>
            <a:effectLst/>
          </p:spPr>
        </p:pic>
      </p:grpSp>
      <p:sp>
        <p:nvSpPr>
          <p:cNvPr id="313" name="Content Placeholder 3"/>
          <p:cNvSpPr txBox="1"/>
          <p:nvPr>
            <p:ph type="body" sz="half" idx="1"/>
          </p:nvPr>
        </p:nvSpPr>
        <p:spPr>
          <a:xfrm>
            <a:off x="4648200" y="1600200"/>
            <a:ext cx="4038600" cy="4525963"/>
          </a:xfrm>
          <a:prstGeom prst="rect">
            <a:avLst/>
          </a:prstGeom>
        </p:spPr>
        <p:txBody>
          <a:bodyPr/>
          <a:lstStyle>
            <a:lvl1pPr marL="0" indent="0">
              <a:buSzTx/>
              <a:buNone/>
            </a:lvl1pPr>
          </a:lstStyle>
          <a:p>
            <a:pPr/>
            <a:r>
              <a:t>Make sure you check out our BHS Website, BHS Teams and BHS Facebook for more information!!</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5" name="Title 1"/>
          <p:cNvSpPr txBox="1"/>
          <p:nvPr>
            <p:ph type="title"/>
          </p:nvPr>
        </p:nvSpPr>
        <p:spPr>
          <a:xfrm>
            <a:off x="457200" y="274638"/>
            <a:ext cx="8229600" cy="1143001"/>
          </a:xfrm>
          <a:prstGeom prst="rect">
            <a:avLst/>
          </a:prstGeom>
        </p:spPr>
        <p:txBody>
          <a:bodyPr/>
          <a:lstStyle>
            <a:lvl1pPr>
              <a:lnSpc>
                <a:spcPct val="90000"/>
              </a:lnSpc>
              <a:defRPr sz="3700"/>
            </a:lvl1pPr>
          </a:lstStyle>
          <a:p>
            <a:pPr/>
            <a:r>
              <a:t>NBCC New Brunswick Community College</a:t>
            </a:r>
          </a:p>
        </p:txBody>
      </p:sp>
      <p:pic>
        <p:nvPicPr>
          <p:cNvPr id="316" name="Picture 7" descr="Picture 7"/>
          <p:cNvPicPr>
            <a:picLocks noChangeAspect="1"/>
          </p:cNvPicPr>
          <p:nvPr/>
        </p:nvPicPr>
        <p:blipFill>
          <a:blip r:embed="rId2">
            <a:extLst/>
          </a:blip>
          <a:srcRect l="19363" t="0" r="25725" b="1"/>
          <a:stretch>
            <a:fillRect/>
          </a:stretch>
        </p:blipFill>
        <p:spPr>
          <a:xfrm>
            <a:off x="457199" y="1600198"/>
            <a:ext cx="4038602" cy="4525966"/>
          </a:xfrm>
          <a:prstGeom prst="rect">
            <a:avLst/>
          </a:prstGeom>
          <a:ln w="12700">
            <a:miter lim="400000"/>
          </a:ln>
        </p:spPr>
      </p:pic>
      <p:sp>
        <p:nvSpPr>
          <p:cNvPr id="317" name="Content Placeholder 3"/>
          <p:cNvSpPr txBox="1"/>
          <p:nvPr>
            <p:ph type="body" sz="half" idx="1"/>
          </p:nvPr>
        </p:nvSpPr>
        <p:spPr>
          <a:xfrm>
            <a:off x="4648200" y="1600200"/>
            <a:ext cx="4038600" cy="5069660"/>
          </a:xfrm>
          <a:prstGeom prst="rect">
            <a:avLst/>
          </a:prstGeom>
        </p:spPr>
        <p:txBody>
          <a:bodyPr/>
          <a:lstStyle/>
          <a:p>
            <a:pPr/>
            <a:r>
              <a:t>There are many campuses in NB</a:t>
            </a:r>
          </a:p>
          <a:p>
            <a:pPr/>
          </a:p>
          <a:p>
            <a:pPr>
              <a:defRPr u="sng">
                <a:solidFill>
                  <a:srgbClr val="0000FF"/>
                </a:solidFill>
                <a:uFill>
                  <a:solidFill>
                    <a:srgbClr val="0000FF"/>
                  </a:solidFill>
                </a:uFill>
              </a:defRPr>
            </a:pPr>
            <a:r>
              <a:rPr>
                <a:hlinkClick r:id="rId3" invalidUrl="" action="" tgtFrame="" tooltip="" history="1" highlightClick="0" endSnd="0"/>
              </a:rPr>
              <a:t>https://nbcc.ca/</a:t>
            </a:r>
          </a:p>
          <a:p>
            <a:pPr>
              <a:defRPr u="sng">
                <a:solidFill>
                  <a:srgbClr val="0000FF"/>
                </a:solidFill>
                <a:uFill>
                  <a:solidFill>
                    <a:srgbClr val="0000FF"/>
                  </a:solidFill>
                </a:uFill>
              </a:defRPr>
            </a:pPr>
          </a:p>
          <a:p>
            <a:pPr/>
            <a:r>
              <a:t>Start applying April 1st of your Grade 11 year</a:t>
            </a:r>
          </a:p>
          <a:p>
            <a:pPr/>
          </a:p>
          <a:p>
            <a:pPr/>
            <a:r>
              <a:t>Make sure you meet the admission requirements</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Title 1"/>
          <p:cNvSpPr txBox="1"/>
          <p:nvPr>
            <p:ph type="title"/>
          </p:nvPr>
        </p:nvSpPr>
        <p:spPr>
          <a:xfrm>
            <a:off x="457200" y="274638"/>
            <a:ext cx="8229600" cy="1143001"/>
          </a:xfrm>
          <a:prstGeom prst="rect">
            <a:avLst/>
          </a:prstGeom>
        </p:spPr>
        <p:txBody>
          <a:bodyPr/>
          <a:lstStyle/>
          <a:p>
            <a:pPr/>
            <a:r>
              <a:t>Holland College (PEI)</a:t>
            </a:r>
          </a:p>
        </p:txBody>
      </p:sp>
      <p:sp>
        <p:nvSpPr>
          <p:cNvPr id="320" name="Text Placeholder 2"/>
          <p:cNvSpPr txBox="1"/>
          <p:nvPr>
            <p:ph type="body" sz="quarter" idx="1"/>
          </p:nvPr>
        </p:nvSpPr>
        <p:spPr>
          <a:xfrm>
            <a:off x="457200" y="1535111"/>
            <a:ext cx="4040188" cy="639765"/>
          </a:xfrm>
          <a:prstGeom prst="rect">
            <a:avLst/>
          </a:prstGeom>
        </p:spPr>
        <p:txBody>
          <a:bodyPr/>
          <a:lstStyle/>
          <a:p>
            <a:pPr/>
          </a:p>
        </p:txBody>
      </p:sp>
      <p:sp>
        <p:nvSpPr>
          <p:cNvPr id="321" name="Content Placeholder 3"/>
          <p:cNvSpPr txBox="1"/>
          <p:nvPr/>
        </p:nvSpPr>
        <p:spPr>
          <a:xfrm>
            <a:off x="502919" y="2174876"/>
            <a:ext cx="3948750" cy="395128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spcBef>
                <a:spcPts val="500"/>
              </a:spcBef>
              <a:buSzPct val="100000"/>
              <a:buFont typeface="Arial"/>
              <a:buChar char="•"/>
              <a:defRPr sz="2400" u="sng">
                <a:solidFill>
                  <a:srgbClr val="0000FF"/>
                </a:solidFill>
                <a:uFill>
                  <a:solidFill>
                    <a:srgbClr val="0000FF"/>
                  </a:solidFill>
                </a:uFill>
              </a:defRPr>
            </a:pPr>
            <a:r>
              <a:rPr>
                <a:hlinkClick r:id="rId2" invalidUrl="" action="" tgtFrame="" tooltip="" history="1" highlightClick="0" endSnd="0"/>
              </a:rPr>
              <a:t>https://www.hollandcollege.com/</a:t>
            </a:r>
            <a:endParaRPr>
              <a:solidFill>
                <a:srgbClr val="FFFFFF"/>
              </a:solidFill>
            </a:endParaRPr>
          </a:p>
          <a:p>
            <a:pPr marL="342900" indent="-342900">
              <a:spcBef>
                <a:spcPts val="500"/>
              </a:spcBef>
              <a:buSzPct val="100000"/>
              <a:buFont typeface="Arial"/>
              <a:buChar char="•"/>
              <a:defRPr sz="2400" u="sng">
                <a:solidFill>
                  <a:srgbClr val="0000FF"/>
                </a:solidFill>
                <a:uFill>
                  <a:solidFill>
                    <a:srgbClr val="0000FF"/>
                  </a:solidFill>
                </a:uFill>
              </a:defRPr>
            </a:pPr>
          </a:p>
          <a:p>
            <a:pPr marL="342900" indent="-342900">
              <a:spcBef>
                <a:spcPts val="500"/>
              </a:spcBef>
              <a:buSzPct val="100000"/>
              <a:buFont typeface="Arial"/>
              <a:buChar char="•"/>
              <a:defRPr sz="2400">
                <a:solidFill>
                  <a:srgbClr val="FFFFFF"/>
                </a:solidFill>
              </a:defRPr>
            </a:pPr>
            <a:r>
              <a:t>Start applying in September of your Grade 12 year</a:t>
            </a:r>
          </a:p>
          <a:p>
            <a:pPr marL="342900" indent="-342900">
              <a:spcBef>
                <a:spcPts val="500"/>
              </a:spcBef>
              <a:buSzPct val="100000"/>
              <a:buFont typeface="Arial"/>
              <a:buChar char="•"/>
              <a:defRPr sz="2400">
                <a:solidFill>
                  <a:srgbClr val="FFFFFF"/>
                </a:solidFill>
              </a:defRPr>
            </a:pPr>
          </a:p>
          <a:p>
            <a:pPr marL="342900" indent="-342900">
              <a:spcBef>
                <a:spcPts val="500"/>
              </a:spcBef>
              <a:buSzPct val="100000"/>
              <a:buFont typeface="Arial"/>
              <a:buChar char="•"/>
              <a:defRPr sz="2400">
                <a:solidFill>
                  <a:srgbClr val="FFFFFF"/>
                </a:solidFill>
              </a:defRPr>
            </a:pPr>
            <a:r>
              <a:t>Make sure you meet the admission requirements</a:t>
            </a:r>
          </a:p>
        </p:txBody>
      </p:sp>
      <p:sp>
        <p:nvSpPr>
          <p:cNvPr id="322" name="Text Placeholder 4"/>
          <p:cNvSpPr/>
          <p:nvPr>
            <p:ph type="body" idx="21"/>
          </p:nvPr>
        </p:nvSpPr>
        <p:spPr>
          <a:prstGeom prst="rect">
            <a:avLst/>
          </a:prstGeom>
        </p:spPr>
        <p:txBody>
          <a:bodyPr/>
          <a:lstStyle/>
          <a:p>
            <a:pPr marL="0" indent="0">
              <a:spcBef>
                <a:spcPts val="500"/>
              </a:spcBef>
              <a:buSzTx/>
              <a:buNone/>
              <a:defRPr sz="2400"/>
            </a:pPr>
          </a:p>
        </p:txBody>
      </p:sp>
      <p:pic>
        <p:nvPicPr>
          <p:cNvPr id="323" name="Picture 7" descr="Picture 7"/>
          <p:cNvPicPr>
            <a:picLocks noChangeAspect="1"/>
          </p:cNvPicPr>
          <p:nvPr/>
        </p:nvPicPr>
        <p:blipFill>
          <a:blip r:embed="rId3">
            <a:extLst/>
          </a:blip>
          <a:stretch>
            <a:fillRect/>
          </a:stretch>
        </p:blipFill>
        <p:spPr>
          <a:xfrm>
            <a:off x="4646612" y="3061267"/>
            <a:ext cx="4038602" cy="2100125"/>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5" name="Title 1"/>
          <p:cNvSpPr txBox="1"/>
          <p:nvPr>
            <p:ph type="title"/>
          </p:nvPr>
        </p:nvSpPr>
        <p:spPr>
          <a:xfrm>
            <a:off x="457200" y="274638"/>
            <a:ext cx="8229600" cy="1143001"/>
          </a:xfrm>
          <a:prstGeom prst="rect">
            <a:avLst/>
          </a:prstGeom>
        </p:spPr>
        <p:txBody>
          <a:bodyPr/>
          <a:lstStyle>
            <a:lvl1pPr defTabSz="832103">
              <a:defRPr sz="4000"/>
            </a:lvl1pPr>
          </a:lstStyle>
          <a:p>
            <a:pPr/>
            <a:r>
              <a:t>Nova Scotia Community College (NSCC)</a:t>
            </a:r>
          </a:p>
        </p:txBody>
      </p:sp>
      <p:sp>
        <p:nvSpPr>
          <p:cNvPr id="326" name="Text Placeholder 2"/>
          <p:cNvSpPr txBox="1"/>
          <p:nvPr>
            <p:ph type="body" sz="quarter" idx="1"/>
          </p:nvPr>
        </p:nvSpPr>
        <p:spPr>
          <a:xfrm>
            <a:off x="457200" y="1535111"/>
            <a:ext cx="4040188" cy="639765"/>
          </a:xfrm>
          <a:prstGeom prst="rect">
            <a:avLst/>
          </a:prstGeom>
        </p:spPr>
        <p:txBody>
          <a:bodyPr/>
          <a:lstStyle/>
          <a:p>
            <a:pPr/>
          </a:p>
        </p:txBody>
      </p:sp>
      <p:sp>
        <p:nvSpPr>
          <p:cNvPr id="327" name="Content Placeholder 3"/>
          <p:cNvSpPr txBox="1"/>
          <p:nvPr/>
        </p:nvSpPr>
        <p:spPr>
          <a:xfrm>
            <a:off x="502919" y="2174876"/>
            <a:ext cx="3948750" cy="463090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spcBef>
                <a:spcPts val="500"/>
              </a:spcBef>
              <a:buSzPct val="100000"/>
              <a:buFont typeface="Arial"/>
              <a:buChar char="•"/>
              <a:defRPr sz="2400">
                <a:solidFill>
                  <a:srgbClr val="FFFFFF"/>
                </a:solidFill>
              </a:defRPr>
            </a:pPr>
            <a:r>
              <a:t>There are several campuses and many programs</a:t>
            </a:r>
          </a:p>
          <a:p>
            <a:pPr marL="342900" indent="-342900">
              <a:spcBef>
                <a:spcPts val="500"/>
              </a:spcBef>
              <a:buSzPct val="100000"/>
              <a:buFont typeface="Arial"/>
              <a:buChar char="•"/>
              <a:defRPr sz="2400">
                <a:solidFill>
                  <a:srgbClr val="FFFFFF"/>
                </a:solidFill>
              </a:defRPr>
            </a:pPr>
          </a:p>
          <a:p>
            <a:pPr marL="342900" indent="-342900">
              <a:spcBef>
                <a:spcPts val="500"/>
              </a:spcBef>
              <a:buSzPct val="100000"/>
              <a:buFont typeface="Arial"/>
              <a:buChar char="•"/>
              <a:defRPr sz="2400" u="sng">
                <a:solidFill>
                  <a:srgbClr val="0000FF"/>
                </a:solidFill>
                <a:uFill>
                  <a:solidFill>
                    <a:srgbClr val="0000FF"/>
                  </a:solidFill>
                </a:uFill>
              </a:defRPr>
            </a:pPr>
            <a:r>
              <a:rPr>
                <a:hlinkClick r:id="rId2" invalidUrl="" action="" tgtFrame="" tooltip="" history="1" highlightClick="0" endSnd="0"/>
              </a:rPr>
              <a:t>https://www.nscc.ca</a:t>
            </a:r>
            <a:endParaRPr>
              <a:solidFill>
                <a:srgbClr val="FFFFFF"/>
              </a:solidFill>
            </a:endParaRPr>
          </a:p>
          <a:p>
            <a:pPr marL="342900" indent="-342900">
              <a:spcBef>
                <a:spcPts val="500"/>
              </a:spcBef>
              <a:buSzPct val="100000"/>
              <a:buFont typeface="Arial"/>
              <a:buChar char="•"/>
              <a:defRPr sz="2400" u="sng">
                <a:solidFill>
                  <a:srgbClr val="0000FF"/>
                </a:solidFill>
                <a:uFill>
                  <a:solidFill>
                    <a:srgbClr val="0000FF"/>
                  </a:solidFill>
                </a:uFill>
              </a:defRPr>
            </a:pPr>
          </a:p>
          <a:p>
            <a:pPr marL="342900" indent="-342900">
              <a:spcBef>
                <a:spcPts val="500"/>
              </a:spcBef>
              <a:buSzPct val="100000"/>
              <a:buFont typeface="Arial"/>
              <a:buChar char="•"/>
              <a:defRPr sz="2400">
                <a:solidFill>
                  <a:srgbClr val="FFFFFF"/>
                </a:solidFill>
              </a:defRPr>
            </a:pPr>
            <a:r>
              <a:t>Start applying September 1st of your Grade 11 year</a:t>
            </a:r>
          </a:p>
          <a:p>
            <a:pPr marL="342900" indent="-342900">
              <a:spcBef>
                <a:spcPts val="500"/>
              </a:spcBef>
              <a:buSzPct val="100000"/>
              <a:buFont typeface="Arial"/>
              <a:buChar char="•"/>
              <a:defRPr sz="2400">
                <a:solidFill>
                  <a:srgbClr val="FFFFFF"/>
                </a:solidFill>
              </a:defRPr>
            </a:pPr>
          </a:p>
          <a:p>
            <a:pPr marL="342900" indent="-342900">
              <a:spcBef>
                <a:spcPts val="500"/>
              </a:spcBef>
              <a:buSzPct val="100000"/>
              <a:buFont typeface="Arial"/>
              <a:buChar char="•"/>
              <a:defRPr sz="2400">
                <a:solidFill>
                  <a:srgbClr val="FFFFFF"/>
                </a:solidFill>
              </a:defRPr>
            </a:pPr>
            <a:r>
              <a:t>Make sure you meet the admission requirements</a:t>
            </a:r>
          </a:p>
        </p:txBody>
      </p:sp>
      <p:sp>
        <p:nvSpPr>
          <p:cNvPr id="328" name="Text Placeholder 4"/>
          <p:cNvSpPr/>
          <p:nvPr>
            <p:ph type="body" idx="21"/>
          </p:nvPr>
        </p:nvSpPr>
        <p:spPr>
          <a:prstGeom prst="rect">
            <a:avLst/>
          </a:prstGeom>
        </p:spPr>
        <p:txBody>
          <a:bodyPr/>
          <a:lstStyle/>
          <a:p>
            <a:pPr marL="0" indent="0">
              <a:spcBef>
                <a:spcPts val="500"/>
              </a:spcBef>
              <a:buSzTx/>
              <a:buNone/>
              <a:defRPr sz="2400"/>
            </a:pPr>
          </a:p>
        </p:txBody>
      </p:sp>
      <p:pic>
        <p:nvPicPr>
          <p:cNvPr id="329" name="Picture 9" descr="Picture 9"/>
          <p:cNvPicPr>
            <a:picLocks noChangeAspect="1"/>
          </p:cNvPicPr>
          <p:nvPr/>
        </p:nvPicPr>
        <p:blipFill>
          <a:blip r:embed="rId3">
            <a:extLst/>
          </a:blip>
          <a:stretch>
            <a:fillRect/>
          </a:stretch>
        </p:blipFill>
        <p:spPr>
          <a:xfrm>
            <a:off x="4498975" y="3434341"/>
            <a:ext cx="4556296" cy="1704204"/>
          </a:xfrm>
          <a:prstGeom prst="rect">
            <a:avLst/>
          </a:prstGeom>
          <a:ln w="12700">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xfrm>
            <a:off x="457200" y="274638"/>
            <a:ext cx="8229600" cy="1143001"/>
          </a:xfrm>
          <a:prstGeom prst="rect">
            <a:avLst/>
          </a:prstGeom>
        </p:spPr>
        <p:txBody>
          <a:bodyPr/>
          <a:lstStyle/>
          <a:p>
            <a:pPr/>
            <a:r>
              <a:t>University of New Brunswick</a:t>
            </a:r>
          </a:p>
        </p:txBody>
      </p:sp>
      <p:sp>
        <p:nvSpPr>
          <p:cNvPr id="332" name="Content Placeholder 2"/>
          <p:cNvSpPr txBox="1"/>
          <p:nvPr>
            <p:ph type="body" sz="half" idx="1"/>
          </p:nvPr>
        </p:nvSpPr>
        <p:spPr>
          <a:xfrm>
            <a:off x="457200" y="1600198"/>
            <a:ext cx="4038600" cy="5106734"/>
          </a:xfrm>
          <a:prstGeom prst="rect">
            <a:avLst/>
          </a:prstGeom>
        </p:spPr>
        <p:txBody>
          <a:bodyPr/>
          <a:lstStyle/>
          <a:p>
            <a:pPr/>
            <a:r>
              <a:t>There are 2 campuses: Fredericton and Saint John</a:t>
            </a:r>
          </a:p>
          <a:p>
            <a:pPr>
              <a:defRPr u="sng">
                <a:solidFill>
                  <a:srgbClr val="0000FF"/>
                </a:solidFill>
                <a:uFill>
                  <a:solidFill>
                    <a:srgbClr val="0000FF"/>
                  </a:solidFill>
                </a:uFill>
              </a:defRPr>
            </a:pPr>
            <a:r>
              <a:rPr>
                <a:hlinkClick r:id="rId2" invalidUrl="" action="" tgtFrame="" tooltip="" history="1" highlightClick="0" endSnd="0"/>
              </a:rPr>
              <a:t>https://www.unb.ca/</a:t>
            </a:r>
          </a:p>
          <a:p>
            <a:pPr/>
            <a:r>
              <a:t>Start applying October 1st of your Grade 12 year</a:t>
            </a:r>
          </a:p>
          <a:p>
            <a:pPr/>
          </a:p>
          <a:p>
            <a:pPr/>
            <a:r>
              <a:t>Make sure you meet the admission requirements</a:t>
            </a:r>
          </a:p>
        </p:txBody>
      </p:sp>
      <p:pic>
        <p:nvPicPr>
          <p:cNvPr id="333" name="Picture 7" descr="Picture 7"/>
          <p:cNvPicPr>
            <a:picLocks noChangeAspect="1"/>
          </p:cNvPicPr>
          <p:nvPr/>
        </p:nvPicPr>
        <p:blipFill>
          <a:blip r:embed="rId3">
            <a:extLst/>
          </a:blip>
          <a:srcRect l="25933" t="0" r="36194" b="1"/>
          <a:stretch>
            <a:fillRect/>
          </a:stretch>
        </p:blipFill>
        <p:spPr>
          <a:xfrm>
            <a:off x="4648199" y="1600198"/>
            <a:ext cx="4038602" cy="4525966"/>
          </a:xfrm>
          <a:prstGeom prst="rect">
            <a:avLst/>
          </a:prstGeom>
          <a:ln w="12700">
            <a:miter lim="400000"/>
          </a:ln>
        </p:spPr>
      </p:pic>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5" name="Title 1"/>
          <p:cNvSpPr txBox="1"/>
          <p:nvPr>
            <p:ph type="title"/>
          </p:nvPr>
        </p:nvSpPr>
        <p:spPr>
          <a:xfrm>
            <a:off x="457200" y="274638"/>
            <a:ext cx="8229600" cy="1143001"/>
          </a:xfrm>
          <a:prstGeom prst="rect">
            <a:avLst/>
          </a:prstGeom>
        </p:spPr>
        <p:txBody>
          <a:bodyPr/>
          <a:lstStyle/>
          <a:p>
            <a:pPr/>
            <a:r>
              <a:t>Dalhousie University</a:t>
            </a:r>
          </a:p>
        </p:txBody>
      </p:sp>
      <p:sp>
        <p:nvSpPr>
          <p:cNvPr id="336" name="Text Placeholder 2"/>
          <p:cNvSpPr txBox="1"/>
          <p:nvPr>
            <p:ph type="body" sz="quarter" idx="1"/>
          </p:nvPr>
        </p:nvSpPr>
        <p:spPr>
          <a:xfrm>
            <a:off x="457200" y="1535111"/>
            <a:ext cx="4040188" cy="639765"/>
          </a:xfrm>
          <a:prstGeom prst="rect">
            <a:avLst/>
          </a:prstGeom>
        </p:spPr>
        <p:txBody>
          <a:bodyPr/>
          <a:lstStyle/>
          <a:p>
            <a:pPr/>
          </a:p>
        </p:txBody>
      </p:sp>
      <p:pic>
        <p:nvPicPr>
          <p:cNvPr id="337" name="Picture 7" descr="Picture 7"/>
          <p:cNvPicPr>
            <a:picLocks noChangeAspect="1"/>
          </p:cNvPicPr>
          <p:nvPr/>
        </p:nvPicPr>
        <p:blipFill>
          <a:blip r:embed="rId2">
            <a:extLst/>
          </a:blip>
          <a:stretch>
            <a:fillRect/>
          </a:stretch>
        </p:blipFill>
        <p:spPr>
          <a:xfrm>
            <a:off x="457200" y="3019266"/>
            <a:ext cx="4040188" cy="2262507"/>
          </a:xfrm>
          <a:prstGeom prst="rect">
            <a:avLst/>
          </a:prstGeom>
          <a:ln w="12700">
            <a:miter lim="400000"/>
          </a:ln>
        </p:spPr>
      </p:pic>
      <p:sp>
        <p:nvSpPr>
          <p:cNvPr id="338" name="Text Placeholder 4"/>
          <p:cNvSpPr/>
          <p:nvPr>
            <p:ph type="body" idx="21"/>
          </p:nvPr>
        </p:nvSpPr>
        <p:spPr>
          <a:prstGeom prst="rect">
            <a:avLst/>
          </a:prstGeom>
        </p:spPr>
        <p:txBody>
          <a:bodyPr/>
          <a:lstStyle/>
          <a:p>
            <a:pPr marL="0" indent="0">
              <a:spcBef>
                <a:spcPts val="500"/>
              </a:spcBef>
              <a:buSzTx/>
              <a:buNone/>
              <a:defRPr sz="2400"/>
            </a:pPr>
          </a:p>
        </p:txBody>
      </p:sp>
      <p:sp>
        <p:nvSpPr>
          <p:cNvPr id="339" name="Content Placeholder 3"/>
          <p:cNvSpPr txBox="1"/>
          <p:nvPr/>
        </p:nvSpPr>
        <p:spPr>
          <a:xfrm>
            <a:off x="4690743" y="2174875"/>
            <a:ext cx="3950338" cy="445791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marL="342900" indent="-342900">
              <a:spcBef>
                <a:spcPts val="500"/>
              </a:spcBef>
              <a:buSzPct val="100000"/>
              <a:buFont typeface="Arial"/>
              <a:buChar char="•"/>
              <a:defRPr sz="2400">
                <a:solidFill>
                  <a:srgbClr val="FFFFFF"/>
                </a:solidFill>
              </a:defRPr>
            </a:pPr>
            <a:r>
              <a:t>There are 2 campuses: Halifax and Truro</a:t>
            </a:r>
          </a:p>
          <a:p>
            <a:pPr marL="342900" indent="-342900">
              <a:spcBef>
                <a:spcPts val="500"/>
              </a:spcBef>
              <a:buSzPct val="100000"/>
              <a:buFont typeface="Arial"/>
              <a:buChar char="•"/>
              <a:defRPr sz="2400">
                <a:solidFill>
                  <a:srgbClr val="FFFFFF"/>
                </a:solidFill>
              </a:defRPr>
            </a:pPr>
          </a:p>
          <a:p>
            <a:pPr marL="342900" indent="-342900">
              <a:spcBef>
                <a:spcPts val="500"/>
              </a:spcBef>
              <a:buSzPct val="100000"/>
              <a:buFont typeface="Arial"/>
              <a:buChar char="•"/>
              <a:defRPr sz="2400" u="sng">
                <a:solidFill>
                  <a:srgbClr val="0000FF"/>
                </a:solidFill>
                <a:uFill>
                  <a:solidFill>
                    <a:srgbClr val="0000FF"/>
                  </a:solidFill>
                </a:uFill>
              </a:defRPr>
            </a:pPr>
            <a:r>
              <a:rPr>
                <a:hlinkClick r:id="rId3" invalidUrl="" action="" tgtFrame="" tooltip="" history="1" highlightClick="0" endSnd="0"/>
              </a:rPr>
              <a:t>https://www.dal.ca</a:t>
            </a:r>
            <a:endParaRPr>
              <a:solidFill>
                <a:srgbClr val="FFFFFF"/>
              </a:solidFill>
            </a:endParaRPr>
          </a:p>
          <a:p>
            <a:pPr marL="342900" indent="-342900">
              <a:spcBef>
                <a:spcPts val="500"/>
              </a:spcBef>
              <a:buSzPct val="100000"/>
              <a:buFont typeface="Arial"/>
              <a:buChar char="•"/>
              <a:defRPr sz="2400" u="sng">
                <a:solidFill>
                  <a:srgbClr val="0000FF"/>
                </a:solidFill>
                <a:uFill>
                  <a:solidFill>
                    <a:srgbClr val="0000FF"/>
                  </a:solidFill>
                </a:uFill>
              </a:defRPr>
            </a:pPr>
          </a:p>
          <a:p>
            <a:pPr marL="342900" indent="-342900">
              <a:spcBef>
                <a:spcPts val="500"/>
              </a:spcBef>
              <a:buSzPct val="100000"/>
              <a:buFont typeface="Arial"/>
              <a:buChar char="•"/>
              <a:defRPr sz="2400">
                <a:solidFill>
                  <a:srgbClr val="FFFFFF"/>
                </a:solidFill>
              </a:defRPr>
            </a:pPr>
            <a:r>
              <a:t>Start applying October 1st of your Grade 12 year</a:t>
            </a:r>
          </a:p>
          <a:p>
            <a:pPr marL="342900" indent="-342900">
              <a:spcBef>
                <a:spcPts val="500"/>
              </a:spcBef>
              <a:buSzPct val="100000"/>
              <a:buFont typeface="Arial"/>
              <a:buChar char="•"/>
              <a:defRPr sz="2400">
                <a:solidFill>
                  <a:srgbClr val="FFFFFF"/>
                </a:solidFill>
              </a:defRPr>
            </a:pPr>
          </a:p>
          <a:p>
            <a:pPr marL="342900" indent="-342900">
              <a:spcBef>
                <a:spcPts val="500"/>
              </a:spcBef>
              <a:buSzPct val="100000"/>
              <a:buFont typeface="Arial"/>
              <a:buChar char="•"/>
              <a:defRPr sz="2400">
                <a:solidFill>
                  <a:srgbClr val="FFFFFF"/>
                </a:solidFill>
              </a:defRPr>
            </a:pPr>
            <a:r>
              <a:t>Make sure you meet the admission requirements</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1" name="Title 1"/>
          <p:cNvSpPr txBox="1"/>
          <p:nvPr>
            <p:ph type="title"/>
          </p:nvPr>
        </p:nvSpPr>
        <p:spPr>
          <a:xfrm>
            <a:off x="457200" y="274638"/>
            <a:ext cx="8229600" cy="1143001"/>
          </a:xfrm>
          <a:prstGeom prst="rect">
            <a:avLst/>
          </a:prstGeom>
        </p:spPr>
        <p:txBody>
          <a:bodyPr/>
          <a:lstStyle/>
          <a:p>
            <a:pPr/>
            <a:r>
              <a:t>University Academic Credits</a:t>
            </a:r>
          </a:p>
        </p:txBody>
      </p:sp>
      <p:sp>
        <p:nvSpPr>
          <p:cNvPr id="342" name="Content Placeholder 2"/>
          <p:cNvSpPr txBox="1"/>
          <p:nvPr>
            <p:ph type="body" idx="1"/>
          </p:nvPr>
        </p:nvSpPr>
        <p:spPr>
          <a:xfrm>
            <a:off x="457200" y="1600200"/>
            <a:ext cx="8229600" cy="5156157"/>
          </a:xfrm>
          <a:prstGeom prst="rect">
            <a:avLst/>
          </a:prstGeom>
        </p:spPr>
        <p:txBody>
          <a:bodyPr/>
          <a:lstStyle/>
          <a:p>
            <a:pPr marL="249459" indent="-249459" defTabSz="665225">
              <a:spcBef>
                <a:spcPts val="500"/>
              </a:spcBef>
              <a:defRPr sz="2325"/>
            </a:pPr>
            <a:r>
              <a:t>English 122</a:t>
            </a:r>
          </a:p>
          <a:p>
            <a:pPr marL="249459" indent="-249459" defTabSz="665225">
              <a:spcBef>
                <a:spcPts val="500"/>
              </a:spcBef>
              <a:defRPr sz="2325"/>
            </a:pPr>
            <a:r>
              <a:t>Math 120</a:t>
            </a:r>
          </a:p>
          <a:p>
            <a:pPr marL="249459" indent="-249459" defTabSz="665225">
              <a:spcBef>
                <a:spcPts val="500"/>
              </a:spcBef>
              <a:defRPr sz="2325"/>
            </a:pPr>
            <a:r>
              <a:t>Pre-Cal 12A &amp; B</a:t>
            </a:r>
          </a:p>
          <a:p>
            <a:pPr marL="249459" indent="-249459" defTabSz="665225">
              <a:spcBef>
                <a:spcPts val="500"/>
              </a:spcBef>
              <a:defRPr sz="2325"/>
            </a:pPr>
            <a:r>
              <a:t>French 12</a:t>
            </a:r>
          </a:p>
          <a:p>
            <a:pPr marL="249459" indent="-249459" defTabSz="665225">
              <a:spcBef>
                <a:spcPts val="500"/>
              </a:spcBef>
              <a:defRPr sz="2325"/>
            </a:pPr>
            <a:r>
              <a:t>Economics 120</a:t>
            </a:r>
          </a:p>
          <a:p>
            <a:pPr marL="249459" indent="-249459" defTabSz="665225">
              <a:spcBef>
                <a:spcPts val="500"/>
              </a:spcBef>
              <a:defRPr sz="2325"/>
            </a:pPr>
            <a:r>
              <a:t>Political Science 120</a:t>
            </a:r>
          </a:p>
          <a:p>
            <a:pPr marL="249459" indent="-249459" defTabSz="665225">
              <a:spcBef>
                <a:spcPts val="500"/>
              </a:spcBef>
              <a:defRPr sz="2325"/>
            </a:pPr>
            <a:r>
              <a:t>Canadian Literature 120</a:t>
            </a:r>
          </a:p>
          <a:p>
            <a:pPr marL="249459" indent="-249459" defTabSz="665225">
              <a:spcBef>
                <a:spcPts val="500"/>
              </a:spcBef>
              <a:defRPr sz="2325"/>
            </a:pPr>
            <a:r>
              <a:t>Canadian History 122</a:t>
            </a:r>
          </a:p>
          <a:p>
            <a:pPr marL="249459" indent="-249459" defTabSz="665225">
              <a:spcBef>
                <a:spcPts val="500"/>
              </a:spcBef>
              <a:defRPr sz="2325"/>
            </a:pPr>
            <a:r>
              <a:t>Environmental Science 120</a:t>
            </a:r>
          </a:p>
          <a:p>
            <a:pPr marL="249459" indent="-249459" defTabSz="665225">
              <a:spcBef>
                <a:spcPts val="500"/>
              </a:spcBef>
              <a:defRPr sz="2325"/>
            </a:pPr>
            <a:r>
              <a:t>Physics 122</a:t>
            </a:r>
          </a:p>
          <a:p>
            <a:pPr marL="249459" indent="-249459" defTabSz="665225">
              <a:spcBef>
                <a:spcPts val="500"/>
              </a:spcBef>
              <a:defRPr sz="2325"/>
            </a:pPr>
            <a:r>
              <a:t>Chemistry 122</a:t>
            </a:r>
          </a:p>
          <a:p>
            <a:pPr marL="249459" indent="-249459" defTabSz="665225">
              <a:spcBef>
                <a:spcPts val="500"/>
              </a:spcBef>
              <a:defRPr sz="2325"/>
            </a:pPr>
            <a:r>
              <a:t>Biology 122</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ext Box 4"/>
          <p:cNvSpPr txBox="1"/>
          <p:nvPr/>
        </p:nvSpPr>
        <p:spPr>
          <a:xfrm>
            <a:off x="807718" y="609599"/>
            <a:ext cx="7528564" cy="12266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spcBef>
                <a:spcPts val="4800"/>
              </a:spcBef>
              <a:defRPr b="1" sz="8000">
                <a:solidFill>
                  <a:srgbClr val="FFFFFF"/>
                </a:solidFill>
                <a:latin typeface="Arial"/>
                <a:ea typeface="Arial"/>
                <a:cs typeface="Arial"/>
                <a:sym typeface="Arial"/>
              </a:defRPr>
            </a:lvl1pPr>
          </a:lstStyle>
          <a:p>
            <a:pPr/>
            <a:r>
              <a:t>Levels?</a:t>
            </a:r>
          </a:p>
        </p:txBody>
      </p:sp>
      <p:pic>
        <p:nvPicPr>
          <p:cNvPr id="102" name="Picture 1" descr="Picture 1"/>
          <p:cNvPicPr>
            <a:picLocks noChangeAspect="1"/>
          </p:cNvPicPr>
          <p:nvPr/>
        </p:nvPicPr>
        <p:blipFill>
          <a:blip r:embed="rId2">
            <a:extLst/>
          </a:blip>
          <a:stretch>
            <a:fillRect/>
          </a:stretch>
        </p:blipFill>
        <p:spPr>
          <a:xfrm>
            <a:off x="1600200" y="2362200"/>
            <a:ext cx="5791200" cy="3703638"/>
          </a:xfrm>
          <a:prstGeom prst="rect">
            <a:avLst/>
          </a:prstGeom>
          <a:ln w="12700">
            <a:miter lim="400000"/>
          </a:ln>
        </p:spPr>
      </p:pic>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xfrm>
            <a:off x="1792287" y="4800600"/>
            <a:ext cx="5486403" cy="566738"/>
          </a:xfrm>
          <a:prstGeom prst="rect">
            <a:avLst/>
          </a:prstGeom>
        </p:spPr>
        <p:txBody>
          <a:bodyPr/>
          <a:lstStyle>
            <a:lvl1pPr>
              <a:defRPr u="sng">
                <a:solidFill>
                  <a:srgbClr val="0000FF"/>
                </a:solidFill>
                <a:uFill>
                  <a:solidFill>
                    <a:srgbClr val="0000FF"/>
                  </a:solidFill>
                </a:uFill>
                <a:hlinkClick r:id="rId2" invalidUrl="" action="" tgtFrame="" tooltip="" history="1" highlightClick="0" endSnd="0"/>
              </a:defRPr>
            </a:lvl1pPr>
          </a:lstStyle>
          <a:p>
            <a:pPr>
              <a:defRPr u="none">
                <a:solidFill>
                  <a:srgbClr val="FFFFFF"/>
                </a:solidFill>
                <a:uFillTx/>
              </a:defRPr>
            </a:pPr>
            <a:r>
              <a:rPr u="sng">
                <a:solidFill>
                  <a:srgbClr val="0000FF"/>
                </a:solidFill>
                <a:uFill>
                  <a:solidFill>
                    <a:srgbClr val="0000FF"/>
                  </a:solidFill>
                </a:uFill>
                <a:hlinkClick r:id="rId2" invalidUrl="" action="" tgtFrame="" tooltip="" history="1" highlightClick="0" endSnd="0"/>
              </a:rPr>
              <a:t>https://sisasdn.nbed.nb.ca/public/home.html</a:t>
            </a:r>
          </a:p>
        </p:txBody>
      </p:sp>
      <p:sp>
        <p:nvSpPr>
          <p:cNvPr id="345" name="Text Placeholder 3"/>
          <p:cNvSpPr txBox="1"/>
          <p:nvPr>
            <p:ph type="body" sz="quarter" idx="1"/>
          </p:nvPr>
        </p:nvSpPr>
        <p:spPr>
          <a:xfrm>
            <a:off x="1792287" y="5367337"/>
            <a:ext cx="5486403" cy="804864"/>
          </a:xfrm>
          <a:prstGeom prst="rect">
            <a:avLst/>
          </a:prstGeom>
        </p:spPr>
        <p:txBody>
          <a:bodyPr/>
          <a:lstStyle/>
          <a:p>
            <a:pPr/>
            <a:r>
              <a:t>POWERSCHOOL Link – open the link then go to the left side of the screen to the class registration button. You will need to click the pencil on the right hand side of the screen to start the process of registration.</a:t>
            </a:r>
          </a:p>
        </p:txBody>
      </p:sp>
      <p:pic>
        <p:nvPicPr>
          <p:cNvPr id="346" name="Picture 2" descr="Picture 2"/>
          <p:cNvPicPr>
            <a:picLocks noChangeAspect="1"/>
          </p:cNvPicPr>
          <p:nvPr>
            <p:ph type="pic" idx="21"/>
          </p:nvPr>
        </p:nvPicPr>
        <p:blipFill>
          <a:blip r:embed="rId3">
            <a:extLst/>
          </a:blip>
          <a:srcRect l="64" t="0" r="64" b="0"/>
          <a:stretch>
            <a:fillRect/>
          </a:stretch>
        </p:blipFill>
        <p:spPr>
          <a:xfrm>
            <a:off x="1792288" y="612775"/>
            <a:ext cx="5486402" cy="4114800"/>
          </a:xfrm>
          <a:prstGeom prst="rect">
            <a:avLst/>
          </a:prstGeom>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Rectangle 2"/>
          <p:cNvSpPr txBox="1"/>
          <p:nvPr>
            <p:ph type="title"/>
          </p:nvPr>
        </p:nvSpPr>
        <p:spPr>
          <a:xfrm>
            <a:off x="457200" y="274638"/>
            <a:ext cx="8229600" cy="1143001"/>
          </a:xfrm>
          <a:prstGeom prst="rect">
            <a:avLst/>
          </a:prstGeom>
        </p:spPr>
        <p:txBody>
          <a:bodyPr/>
          <a:lstStyle>
            <a:lvl1pPr>
              <a:defRPr u="sng">
                <a:latin typeface="Gotham Medium"/>
                <a:ea typeface="Gotham Medium"/>
                <a:cs typeface="Gotham Medium"/>
                <a:sym typeface="Gotham Medium"/>
              </a:defRPr>
            </a:lvl1pPr>
          </a:lstStyle>
          <a:p>
            <a:pPr/>
            <a:r>
              <a:t>Levels 2</a:t>
            </a:r>
          </a:p>
        </p:txBody>
      </p:sp>
      <p:sp>
        <p:nvSpPr>
          <p:cNvPr id="105" name="Rectangle 3"/>
          <p:cNvSpPr txBox="1"/>
          <p:nvPr>
            <p:ph type="body" idx="1"/>
          </p:nvPr>
        </p:nvSpPr>
        <p:spPr>
          <a:xfrm>
            <a:off x="457200" y="1600200"/>
            <a:ext cx="8229600" cy="4525963"/>
          </a:xfrm>
          <a:prstGeom prst="rect">
            <a:avLst/>
          </a:prstGeom>
        </p:spPr>
        <p:txBody>
          <a:bodyPr/>
          <a:lstStyle/>
          <a:p>
            <a:pPr marL="0" indent="0">
              <a:buSzTx/>
              <a:buNone/>
              <a:defRPr>
                <a:latin typeface="Gotham Book"/>
                <a:ea typeface="Gotham Book"/>
                <a:cs typeface="Gotham Book"/>
                <a:sym typeface="Gotham Book"/>
              </a:defRPr>
            </a:pPr>
            <a:r>
              <a:t>Level 2  (e.g. English 112)</a:t>
            </a:r>
          </a:p>
          <a:p>
            <a:pPr marL="0" indent="0">
              <a:defRPr>
                <a:latin typeface="Gotham Book"/>
                <a:ea typeface="Gotham Book"/>
                <a:cs typeface="Gotham Book"/>
                <a:sym typeface="Gotham Book"/>
              </a:defRPr>
            </a:pPr>
          </a:p>
          <a:p>
            <a:pPr marL="0" indent="0">
              <a:spcBef>
                <a:spcPts val="600"/>
              </a:spcBef>
              <a:buSzTx/>
              <a:buNone/>
              <a:defRPr sz="2600">
                <a:latin typeface="Gotham Book"/>
                <a:ea typeface="Gotham Book"/>
                <a:cs typeface="Gotham Book"/>
                <a:sym typeface="Gotham Book"/>
              </a:defRPr>
            </a:pPr>
            <a:r>
              <a:t>These courses satisfy entrance requirements for university and some community college/tech school programs.</a:t>
            </a:r>
          </a:p>
        </p:txBody>
      </p:sp>
      <p:pic>
        <p:nvPicPr>
          <p:cNvPr id="106" name="Picture 5" descr="Picture 5"/>
          <p:cNvPicPr>
            <a:picLocks noChangeAspect="1"/>
          </p:cNvPicPr>
          <p:nvPr/>
        </p:nvPicPr>
        <p:blipFill>
          <a:blip r:embed="rId2">
            <a:extLst/>
          </a:blip>
          <a:stretch>
            <a:fillRect/>
          </a:stretch>
        </p:blipFill>
        <p:spPr>
          <a:xfrm>
            <a:off x="5235145" y="4123037"/>
            <a:ext cx="3109786" cy="207001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Rectangle 2"/>
          <p:cNvSpPr txBox="1"/>
          <p:nvPr>
            <p:ph type="title"/>
          </p:nvPr>
        </p:nvSpPr>
        <p:spPr>
          <a:xfrm>
            <a:off x="457200" y="274638"/>
            <a:ext cx="8229600" cy="1143001"/>
          </a:xfrm>
          <a:prstGeom prst="rect">
            <a:avLst/>
          </a:prstGeom>
        </p:spPr>
        <p:txBody>
          <a:bodyPr/>
          <a:lstStyle>
            <a:lvl1pPr>
              <a:defRPr u="sng">
                <a:latin typeface="Gotham Medium"/>
                <a:ea typeface="Gotham Medium"/>
                <a:cs typeface="Gotham Medium"/>
                <a:sym typeface="Gotham Medium"/>
              </a:defRPr>
            </a:lvl1pPr>
          </a:lstStyle>
          <a:p>
            <a:pPr/>
            <a:r>
              <a:t>Levels 3</a:t>
            </a:r>
          </a:p>
        </p:txBody>
      </p:sp>
      <p:sp>
        <p:nvSpPr>
          <p:cNvPr id="109" name="Rectangle 3"/>
          <p:cNvSpPr txBox="1"/>
          <p:nvPr>
            <p:ph type="body" idx="1"/>
          </p:nvPr>
        </p:nvSpPr>
        <p:spPr>
          <a:xfrm>
            <a:off x="457200" y="1600200"/>
            <a:ext cx="8229600" cy="4525963"/>
          </a:xfrm>
          <a:prstGeom prst="rect">
            <a:avLst/>
          </a:prstGeom>
        </p:spPr>
        <p:txBody>
          <a:bodyPr/>
          <a:lstStyle/>
          <a:p>
            <a:pPr marL="0" indent="0">
              <a:buSzTx/>
              <a:buNone/>
              <a:defRPr>
                <a:latin typeface="Gotham Book"/>
                <a:ea typeface="Gotham Book"/>
                <a:cs typeface="Gotham Book"/>
                <a:sym typeface="Gotham Book"/>
              </a:defRPr>
            </a:pPr>
            <a:r>
              <a:t>Level 3 </a:t>
            </a:r>
            <a:r>
              <a:rPr sz="2800"/>
              <a:t>(e.g. English 113)</a:t>
            </a:r>
            <a:br>
              <a:rPr sz="2800"/>
            </a:br>
            <a:endParaRPr sz="2800"/>
          </a:p>
          <a:p>
            <a:pPr marL="0" indent="0">
              <a:spcBef>
                <a:spcPts val="600"/>
              </a:spcBef>
              <a:buSzTx/>
              <a:buNone/>
              <a:defRPr sz="2600">
                <a:latin typeface="Gotham Book"/>
                <a:ea typeface="Gotham Book"/>
                <a:cs typeface="Gotham Book"/>
                <a:sym typeface="Gotham Book"/>
              </a:defRPr>
            </a:pPr>
            <a:r>
              <a:t>These courses satisfy entrance requirements for some community college and many private school programs.  Also, for students who plan to make the transition directly from high school to the world of work.</a:t>
            </a:r>
          </a:p>
        </p:txBody>
      </p:sp>
      <p:pic>
        <p:nvPicPr>
          <p:cNvPr id="110" name="Picture 4" descr="Picture 4"/>
          <p:cNvPicPr>
            <a:picLocks noChangeAspect="1"/>
          </p:cNvPicPr>
          <p:nvPr/>
        </p:nvPicPr>
        <p:blipFill>
          <a:blip r:embed="rId2">
            <a:extLst/>
          </a:blip>
          <a:stretch>
            <a:fillRect/>
          </a:stretch>
        </p:blipFill>
        <p:spPr>
          <a:xfrm>
            <a:off x="6210300" y="4648200"/>
            <a:ext cx="2171700" cy="14382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Rectangle 2"/>
          <p:cNvSpPr txBox="1"/>
          <p:nvPr>
            <p:ph type="title"/>
          </p:nvPr>
        </p:nvSpPr>
        <p:spPr>
          <a:xfrm>
            <a:off x="457200" y="274638"/>
            <a:ext cx="8229600" cy="1143001"/>
          </a:xfrm>
          <a:prstGeom prst="rect">
            <a:avLst/>
          </a:prstGeom>
        </p:spPr>
        <p:txBody>
          <a:bodyPr/>
          <a:lstStyle>
            <a:lvl1pPr>
              <a:defRPr u="sng">
                <a:latin typeface="Gotham Medium"/>
                <a:ea typeface="Gotham Medium"/>
                <a:cs typeface="Gotham Medium"/>
                <a:sym typeface="Gotham Medium"/>
              </a:defRPr>
            </a:lvl1pPr>
          </a:lstStyle>
          <a:p>
            <a:pPr/>
            <a:r>
              <a:t>Levels 0</a:t>
            </a:r>
          </a:p>
        </p:txBody>
      </p:sp>
      <p:sp>
        <p:nvSpPr>
          <p:cNvPr id="113" name="Rectangle 3"/>
          <p:cNvSpPr txBox="1"/>
          <p:nvPr>
            <p:ph type="body" idx="1"/>
          </p:nvPr>
        </p:nvSpPr>
        <p:spPr>
          <a:xfrm>
            <a:off x="457200" y="1600200"/>
            <a:ext cx="8229600" cy="4525963"/>
          </a:xfrm>
          <a:prstGeom prst="rect">
            <a:avLst/>
          </a:prstGeom>
        </p:spPr>
        <p:txBody>
          <a:bodyPr/>
          <a:lstStyle/>
          <a:p>
            <a:pPr marL="0" indent="0">
              <a:buSzTx/>
              <a:buNone/>
              <a:defRPr>
                <a:latin typeface="Gotham Book"/>
                <a:ea typeface="Gotham Book"/>
                <a:cs typeface="Gotham Book"/>
                <a:sym typeface="Gotham Book"/>
              </a:defRPr>
            </a:pPr>
            <a:r>
              <a:t>Level 0  (e.g. Geography 110)</a:t>
            </a:r>
          </a:p>
          <a:p>
            <a:pPr marL="0" indent="0">
              <a:buSzTx/>
              <a:buNone/>
              <a:defRPr>
                <a:latin typeface="Gotham Book"/>
                <a:ea typeface="Gotham Book"/>
                <a:cs typeface="Gotham Book"/>
                <a:sym typeface="Gotham Book"/>
              </a:defRPr>
            </a:pPr>
            <a:br/>
            <a:r>
              <a:rPr sz="2600"/>
              <a:t>These courses are open to any student and also include special areas of interest.</a:t>
            </a:r>
          </a:p>
        </p:txBody>
      </p:sp>
      <p:pic>
        <p:nvPicPr>
          <p:cNvPr id="114" name="Picture 5" descr="Picture 5"/>
          <p:cNvPicPr>
            <a:picLocks noChangeAspect="1"/>
          </p:cNvPicPr>
          <p:nvPr/>
        </p:nvPicPr>
        <p:blipFill>
          <a:blip r:embed="rId2">
            <a:extLst/>
          </a:blip>
          <a:stretch>
            <a:fillRect/>
          </a:stretch>
        </p:blipFill>
        <p:spPr>
          <a:xfrm>
            <a:off x="2971800" y="4191000"/>
            <a:ext cx="2619375" cy="17526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itle 1"/>
          <p:cNvSpPr txBox="1"/>
          <p:nvPr>
            <p:ph type="title"/>
          </p:nvPr>
        </p:nvSpPr>
        <p:spPr>
          <a:xfrm>
            <a:off x="457200" y="274638"/>
            <a:ext cx="8229600" cy="1143001"/>
          </a:xfrm>
          <a:prstGeom prst="rect">
            <a:avLst/>
          </a:prstGeom>
        </p:spPr>
        <p:txBody>
          <a:bodyPr/>
          <a:lstStyle/>
          <a:p>
            <a:pPr/>
            <a:r>
              <a:t>Math Pathways</a:t>
            </a:r>
          </a:p>
        </p:txBody>
      </p:sp>
      <p:pic>
        <p:nvPicPr>
          <p:cNvPr id="117" name="Math-Pathways-2021.png" descr="Math-Pathways-2021.png"/>
          <p:cNvPicPr>
            <a:picLocks noChangeAspect="1"/>
          </p:cNvPicPr>
          <p:nvPr/>
        </p:nvPicPr>
        <p:blipFill>
          <a:blip r:embed="rId2">
            <a:extLst/>
          </a:blip>
          <a:stretch>
            <a:fillRect/>
          </a:stretch>
        </p:blipFill>
        <p:spPr>
          <a:xfrm>
            <a:off x="1922065" y="1174615"/>
            <a:ext cx="5299848" cy="68580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9" name="Rectangle 2"/>
          <p:cNvSpPr txBox="1"/>
          <p:nvPr>
            <p:ph type="title"/>
          </p:nvPr>
        </p:nvSpPr>
        <p:spPr>
          <a:xfrm>
            <a:off x="457200" y="274638"/>
            <a:ext cx="8229600" cy="1143001"/>
          </a:xfrm>
          <a:prstGeom prst="rect">
            <a:avLst/>
          </a:prstGeom>
        </p:spPr>
        <p:txBody>
          <a:bodyPr/>
          <a:lstStyle>
            <a:lvl1pPr>
              <a:defRPr u="sng">
                <a:latin typeface="Gotham Medium"/>
                <a:ea typeface="Gotham Medium"/>
                <a:cs typeface="Gotham Medium"/>
                <a:sym typeface="Gotham Medium"/>
              </a:defRPr>
            </a:lvl1pPr>
          </a:lstStyle>
          <a:p>
            <a:pPr/>
            <a:r>
              <a:t>Distance Education</a:t>
            </a:r>
          </a:p>
        </p:txBody>
      </p:sp>
      <p:sp>
        <p:nvSpPr>
          <p:cNvPr id="120" name="Rectangle 3"/>
          <p:cNvSpPr txBox="1"/>
          <p:nvPr>
            <p:ph type="body" sz="half" idx="1"/>
          </p:nvPr>
        </p:nvSpPr>
        <p:spPr>
          <a:xfrm>
            <a:off x="457200" y="1752600"/>
            <a:ext cx="4419600" cy="4495800"/>
          </a:xfrm>
          <a:prstGeom prst="rect">
            <a:avLst/>
          </a:prstGeom>
        </p:spPr>
        <p:txBody>
          <a:bodyPr/>
          <a:lstStyle/>
          <a:p>
            <a:pPr>
              <a:spcBef>
                <a:spcPts val="500"/>
              </a:spcBef>
              <a:defRPr sz="2400">
                <a:latin typeface="Gotham Book"/>
                <a:ea typeface="Gotham Book"/>
                <a:cs typeface="Gotham Book"/>
                <a:sym typeface="Gotham Book"/>
              </a:defRPr>
            </a:pPr>
            <a:r>
              <a:t>DE is taught on computers in the BBT Lab 137.</a:t>
            </a:r>
          </a:p>
          <a:p>
            <a:pPr>
              <a:defRPr sz="2400">
                <a:latin typeface="Gotham Book"/>
                <a:ea typeface="Gotham Book"/>
                <a:cs typeface="Gotham Book"/>
                <a:sym typeface="Gotham Book"/>
              </a:defRPr>
            </a:pPr>
          </a:p>
          <a:p>
            <a:pPr>
              <a:spcBef>
                <a:spcPts val="500"/>
              </a:spcBef>
              <a:defRPr sz="2400">
                <a:latin typeface="Gotham Book"/>
                <a:ea typeface="Gotham Book"/>
                <a:cs typeface="Gotham Book"/>
                <a:sym typeface="Gotham Book"/>
              </a:defRPr>
            </a:pPr>
            <a:r>
              <a:t>Different Levels Mod Hist 111, Mod Hist 113</a:t>
            </a:r>
          </a:p>
          <a:p>
            <a:pPr>
              <a:defRPr sz="2400">
                <a:latin typeface="Gotham Book"/>
                <a:ea typeface="Gotham Book"/>
                <a:cs typeface="Gotham Book"/>
                <a:sym typeface="Gotham Book"/>
              </a:defRPr>
            </a:pPr>
          </a:p>
          <a:p>
            <a:pPr>
              <a:spcBef>
                <a:spcPts val="500"/>
              </a:spcBef>
              <a:defRPr sz="2400" u="sng">
                <a:solidFill>
                  <a:srgbClr val="0000FF"/>
                </a:solidFill>
                <a:uFill>
                  <a:solidFill>
                    <a:srgbClr val="0000FF"/>
                  </a:solidFill>
                </a:uFill>
              </a:defRPr>
            </a:pPr>
            <a:r>
              <a:rPr>
                <a:hlinkClick r:id="rId2" invalidUrl="" action="" tgtFrame="" tooltip="" history="1" highlightClick="0" endSnd="0"/>
              </a:rPr>
              <a:t>https://www2.gnb.ca/content/gnb/en/departments/education/k12/content/anglophone_sector/elearning/distance.html</a:t>
            </a:r>
          </a:p>
        </p:txBody>
      </p:sp>
      <p:pic>
        <p:nvPicPr>
          <p:cNvPr id="121" name="Picture 4" descr="Picture 4"/>
          <p:cNvPicPr>
            <a:picLocks noChangeAspect="1"/>
          </p:cNvPicPr>
          <p:nvPr/>
        </p:nvPicPr>
        <p:blipFill>
          <a:blip r:embed="rId3">
            <a:extLst/>
          </a:blip>
          <a:stretch>
            <a:fillRect/>
          </a:stretch>
        </p:blipFill>
        <p:spPr>
          <a:xfrm>
            <a:off x="5257800" y="1524000"/>
            <a:ext cx="3705225" cy="439102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125" name="Rectangle 2"/>
          <p:cNvGrpSpPr/>
          <p:nvPr/>
        </p:nvGrpSpPr>
        <p:grpSpPr>
          <a:xfrm>
            <a:off x="178118" y="101943"/>
            <a:ext cx="8839201" cy="6629401"/>
            <a:chOff x="0" y="0"/>
            <a:chExt cx="8839200" cy="6629400"/>
          </a:xfrm>
        </p:grpSpPr>
        <p:sp>
          <p:nvSpPr>
            <p:cNvPr id="123" name="Rectangle"/>
            <p:cNvSpPr/>
            <p:nvPr/>
          </p:nvSpPr>
          <p:spPr>
            <a:xfrm>
              <a:off x="0" y="0"/>
              <a:ext cx="8839200" cy="6629400"/>
            </a:xfrm>
            <a:prstGeom prst="rect">
              <a:avLst/>
            </a:prstGeom>
            <a:solidFill>
              <a:srgbClr val="FFFFFF"/>
            </a:solidFill>
            <a:ln w="9525" cap="flat">
              <a:solidFill>
                <a:srgbClr val="4A7EBB"/>
              </a:solidFill>
              <a:prstDash val="solid"/>
              <a:miter lim="800000"/>
            </a:ln>
            <a:effectLst>
              <a:outerShdw sx="100000" sy="100000" kx="0" ky="0" algn="b" rotWithShape="0" blurRad="38100" dist="23000" dir="5400000">
                <a:srgbClr val="808080">
                  <a:alpha val="34999"/>
                </a:srgbClr>
              </a:outerShdw>
            </a:effectLst>
          </p:spPr>
          <p:txBody>
            <a:bodyPr wrap="square" lIns="45718" tIns="45718" rIns="45718" bIns="45718" numCol="1" anchor="ctr">
              <a:noAutofit/>
            </a:bodyPr>
            <a:lstStyle/>
            <a:p>
              <a:pPr algn="ctr">
                <a:defRPr>
                  <a:solidFill>
                    <a:srgbClr val="FFFFFF"/>
                  </a:solidFill>
                  <a:latin typeface="Arial"/>
                  <a:ea typeface="Arial"/>
                  <a:cs typeface="Arial"/>
                  <a:sym typeface="Arial"/>
                </a:defRPr>
              </a:pPr>
            </a:p>
          </p:txBody>
        </p:sp>
        <p:sp>
          <p:nvSpPr>
            <p:cNvPr id="124" name="z"/>
            <p:cNvSpPr txBox="1"/>
            <p:nvPr/>
          </p:nvSpPr>
          <p:spPr>
            <a:xfrm>
              <a:off x="50481" y="3148155"/>
              <a:ext cx="8738237" cy="33308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a:solidFill>
                    <a:srgbClr val="FFFFFF"/>
                  </a:solidFill>
                </a:defRPr>
              </a:lvl1pPr>
            </a:lstStyle>
            <a:p>
              <a:pPr/>
              <a:r>
                <a:t>z</a:t>
              </a:r>
            </a:p>
          </p:txBody>
        </p:sp>
      </p:grpSp>
      <p:graphicFrame>
        <p:nvGraphicFramePr>
          <p:cNvPr id="126" name="Group 4"/>
          <p:cNvGraphicFramePr/>
          <p:nvPr/>
        </p:nvGraphicFramePr>
        <p:xfrm>
          <a:off x="370702" y="825843"/>
          <a:ext cx="8229583" cy="2590801"/>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573087"/>
                <a:gridCol w="1312862"/>
                <a:gridCol w="873124"/>
                <a:gridCol w="1143000"/>
                <a:gridCol w="481912"/>
                <a:gridCol w="1050324"/>
                <a:gridCol w="980766"/>
                <a:gridCol w="504823"/>
                <a:gridCol w="503236"/>
                <a:gridCol w="806448"/>
              </a:tblGrid>
              <a:tr h="466725">
                <a:tc gridSpan="2">
                  <a:txBody>
                    <a:bodyPr/>
                    <a:lstStyle/>
                    <a:p>
                      <a:pPr algn="l">
                        <a:defRPr sz="1800"/>
                      </a:pPr>
                      <a:r>
                        <a:rPr sz="800">
                          <a:latin typeface="Gotham Medium"/>
                          <a:ea typeface="Gotham Medium"/>
                          <a:cs typeface="Gotham Medium"/>
                          <a:sym typeface="Gotham Medium"/>
                        </a:rPr>
                        <a:t>Compulsory Credits</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hMerge="1">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1800"/>
                      </a:pPr>
                      <a:r>
                        <a:rPr sz="800">
                          <a:latin typeface="Gotham Medium"/>
                          <a:ea typeface="Gotham Medium"/>
                          <a:cs typeface="Gotham Medium"/>
                          <a:sym typeface="Gotham Medium"/>
                        </a:rPr>
                        <a:t>Mark</a:t>
                      </a: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1800"/>
                      </a:pPr>
                      <a:r>
                        <a:rPr sz="800">
                          <a:latin typeface="Gotham Medium"/>
                          <a:ea typeface="Gotham Medium"/>
                          <a:cs typeface="Gotham Medium"/>
                          <a:sym typeface="Gotham Medium"/>
                        </a:rPr>
                        <a:t>1/2</a:t>
                      </a: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61950">
                <a:tc>
                  <a:txBody>
                    <a:bodyPr/>
                    <a:lstStyle/>
                    <a:p>
                      <a:pPr algn="ctr">
                        <a:defRPr sz="1800"/>
                      </a:pPr>
                      <a:r>
                        <a:rPr sz="800">
                          <a:latin typeface="Gotham Medium"/>
                          <a:ea typeface="Gotham Medium"/>
                          <a:cs typeface="Gotham Medium"/>
                          <a:sym typeface="Gotham Medium"/>
                        </a:rPr>
                        <a:t>1&amp;2</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Eng 112</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Eng 113</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63538">
                <a:tc>
                  <a:txBody>
                    <a:bodyPr/>
                    <a:lstStyle/>
                    <a:p>
                      <a:pPr algn="ctr">
                        <a:defRPr sz="1800"/>
                      </a:pPr>
                      <a:r>
                        <a:rPr sz="800">
                          <a:latin typeface="Gotham Medium"/>
                          <a:ea typeface="Gotham Medium"/>
                          <a:cs typeface="Gotham Medium"/>
                          <a:sym typeface="Gotham Medium"/>
                        </a:rPr>
                        <a:t>3</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Eng 122</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Eng 123</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61950">
                <a:tc>
                  <a:txBody>
                    <a:bodyPr/>
                    <a:lstStyle/>
                    <a:p>
                      <a:pPr algn="ctr">
                        <a:defRPr sz="1800"/>
                      </a:pPr>
                      <a:r>
                        <a:rPr sz="800">
                          <a:latin typeface="Gotham Medium"/>
                          <a:ea typeface="Gotham Medium"/>
                          <a:cs typeface="Gotham Medium"/>
                          <a:sym typeface="Gotham Medium"/>
                        </a:rPr>
                        <a:t>4</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Foundations of Math 110</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Fin&amp; Workplace Math 110</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 </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61950">
                <a:tc>
                  <a:txBody>
                    <a:bodyPr/>
                    <a:lstStyle/>
                    <a:p>
                      <a:pPr algn="ctr">
                        <a:defRPr sz="1800"/>
                      </a:pPr>
                      <a:r>
                        <a:rPr sz="800">
                          <a:latin typeface="Gotham Medium"/>
                          <a:ea typeface="Gotham Medium"/>
                          <a:cs typeface="Gotham Medium"/>
                          <a:sym typeface="Gotham Medium"/>
                        </a:rPr>
                        <a:t>5</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Mod. His 112</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Mod. His 113</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FIHist 110</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12738">
                <a:tc>
                  <a:txBody>
                    <a:bodyPr/>
                    <a:lstStyle/>
                    <a:p>
                      <a:pPr algn="ctr">
                        <a:defRPr sz="1800"/>
                      </a:pPr>
                      <a:r>
                        <a:rPr sz="800">
                          <a:latin typeface="Gotham Medium"/>
                          <a:ea typeface="Gotham Medium"/>
                          <a:cs typeface="Gotham Medium"/>
                          <a:sym typeface="Gotham Medium"/>
                        </a:rPr>
                        <a:t>6</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Science</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gridSpan="2">
                  <a:txBody>
                    <a:bodyPr/>
                    <a:lstStyle/>
                    <a:p>
                      <a:pPr algn="l">
                        <a:defRPr sz="1800"/>
                      </a:pPr>
                      <a:r>
                        <a:rPr sz="800">
                          <a:latin typeface="Gotham Medium"/>
                          <a:ea typeface="Gotham Medium"/>
                          <a:cs typeface="Gotham Medium"/>
                          <a:sym typeface="Gotham Medium"/>
                        </a:rPr>
                        <a:t>See (A) Below</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hMerge="1">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r h="361950">
                <a:tc>
                  <a:txBody>
                    <a:bodyPr/>
                    <a:lstStyle/>
                    <a:p>
                      <a:pPr algn="ctr">
                        <a:defRPr sz="1800"/>
                      </a:pPr>
                      <a:r>
                        <a:rPr sz="800">
                          <a:latin typeface="Gotham Medium"/>
                          <a:ea typeface="Gotham Medium"/>
                          <a:cs typeface="Gotham Medium"/>
                          <a:sym typeface="Gotham Medium"/>
                        </a:rPr>
                        <a:t>7</a:t>
                      </a:r>
                    </a:p>
                  </a:txBody>
                  <a:tcPr marL="45720" marR="45720" marT="45720" marB="45720" anchor="b" anchorCtr="0" horzOverflow="overflow">
                    <a:lnL w="12700">
                      <a:solidFill>
                        <a:srgbClr val="000000"/>
                      </a:solidFill>
                    </a:lnL>
                    <a:lnR w="12700">
                      <a:miter lim="400000"/>
                    </a:lnR>
                    <a:lnT w="12700">
                      <a:solidFill>
                        <a:srgbClr val="000000"/>
                      </a:solidFill>
                    </a:lnT>
                    <a:lnB w="12700">
                      <a:solidFill>
                        <a:srgbClr val="000000"/>
                      </a:solidFill>
                    </a:lnB>
                    <a:noFill/>
                  </a:tcPr>
                </a:tc>
                <a:tc>
                  <a:txBody>
                    <a:bodyPr/>
                    <a:lstStyle/>
                    <a:p>
                      <a:pPr algn="l">
                        <a:defRPr sz="1800"/>
                      </a:pPr>
                      <a:r>
                        <a:rPr sz="800">
                          <a:latin typeface="Gotham Medium"/>
                          <a:ea typeface="Gotham Medium"/>
                          <a:cs typeface="Gotham Medium"/>
                          <a:sym typeface="Gotham Medium"/>
                        </a:rPr>
                        <a:t>Life Role Devel</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gridSpan="2">
                  <a:txBody>
                    <a:bodyPr/>
                    <a:lstStyle/>
                    <a:p>
                      <a:pPr algn="l">
                        <a:defRPr sz="1800"/>
                      </a:pPr>
                      <a:r>
                        <a:rPr sz="800">
                          <a:latin typeface="Gotham Medium"/>
                          <a:ea typeface="Gotham Medium"/>
                          <a:cs typeface="Gotham Medium"/>
                          <a:sym typeface="Gotham Medium"/>
                        </a:rPr>
                        <a:t>See (B) Below</a:t>
                      </a: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hMerge="1">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miter lim="400000"/>
                    </a:lnR>
                    <a:lnT w="12700">
                      <a:solidFill>
                        <a:srgbClr val="000000"/>
                      </a:solidFill>
                    </a:lnT>
                    <a:lnB w="12700">
                      <a:solidFill>
                        <a:srgbClr val="000000"/>
                      </a:solidFill>
                    </a:lnB>
                    <a:noFill/>
                  </a:tcPr>
                </a:tc>
                <a:tc>
                  <a:txBody>
                    <a:bodyPr/>
                    <a:lstStyle/>
                    <a:p>
                      <a:pPr algn="l">
                        <a:defRPr sz="800">
                          <a:latin typeface="Gotham Medium"/>
                          <a:ea typeface="Gotham Medium"/>
                          <a:cs typeface="Gotham Medium"/>
                          <a:sym typeface="Gotham Medium"/>
                        </a:defRPr>
                      </a:pPr>
                    </a:p>
                  </a:txBody>
                  <a:tcPr marL="45720" marR="45720" marT="45720" marB="45720" anchor="b" anchorCtr="0" horzOverflow="overflow">
                    <a:lnL w="12700">
                      <a:miter lim="400000"/>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ctr">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l">
                        <a:spcBef>
                          <a:spcPts val="600"/>
                        </a:spcBef>
                        <a:defRPr sz="800">
                          <a:latin typeface="Gotham Medium"/>
                          <a:ea typeface="Gotham Medium"/>
                          <a:cs typeface="Gotham Medium"/>
                          <a:sym typeface="Gotham Medium"/>
                        </a:defRPr>
                      </a:pPr>
                    </a:p>
                  </a:txBody>
                  <a:tcPr marL="45720" marR="45720" marT="45720" marB="45720" anchor="b" anchorCtr="0" horzOverflow="overflow">
                    <a:lnL w="12700">
                      <a:solidFill>
                        <a:srgbClr val="000000"/>
                      </a:solidFill>
                    </a:lnL>
                    <a:lnR w="12700">
                      <a:miter lim="400000"/>
                    </a:lnR>
                    <a:lnT w="12700">
                      <a:miter lim="400000"/>
                    </a:lnT>
                    <a:lnB w="12700">
                      <a:miter lim="400000"/>
                    </a:lnB>
                    <a:noFill/>
                  </a:tcPr>
                </a:tc>
              </a:tr>
            </a:tbl>
          </a:graphicData>
        </a:graphic>
      </p:graphicFrame>
      <p:sp>
        <p:nvSpPr>
          <p:cNvPr id="127" name="Text Box 87"/>
          <p:cNvSpPr txBox="1"/>
          <p:nvPr/>
        </p:nvSpPr>
        <p:spPr>
          <a:xfrm>
            <a:off x="457200" y="304799"/>
            <a:ext cx="7391400" cy="380364"/>
          </a:xfrm>
          <a:prstGeom prst="rect">
            <a:avLst/>
          </a:prstGeom>
          <a:ln>
            <a:solidFill>
              <a:srgbClr val="FFFFFF"/>
            </a:solidFill>
            <a:miter/>
          </a:ln>
          <a:extLst>
            <a:ext uri="{C572A759-6A51-4108-AA02-DFA0A04FC94B}">
              <ma14:wrappingTextBoxFlag xmlns:ma14="http://schemas.microsoft.com/office/mac/drawingml/2011/main" val="1"/>
            </a:ext>
          </a:extLst>
        </p:spPr>
        <p:txBody>
          <a:bodyPr lIns="45718" tIns="45718" rIns="45718" bIns="45718">
            <a:spAutoFit/>
          </a:bodyPr>
          <a:lstStyle/>
          <a:p>
            <a:pPr algn="ctr">
              <a:spcBef>
                <a:spcPts val="1000"/>
              </a:spcBef>
              <a:defRPr b="1">
                <a:latin typeface="Gotham Medium"/>
                <a:ea typeface="Gotham Medium"/>
                <a:cs typeface="Gotham Medium"/>
                <a:sym typeface="Gotham Medium"/>
              </a:defRPr>
            </a:pPr>
            <a:r>
              <a:t>Summary of Credits 202</a:t>
            </a:r>
            <a:r>
              <a:t>2</a:t>
            </a:r>
          </a:p>
        </p:txBody>
      </p:sp>
      <p:grpSp>
        <p:nvGrpSpPr>
          <p:cNvPr id="130" name="Rectangle 1289"/>
          <p:cNvGrpSpPr/>
          <p:nvPr/>
        </p:nvGrpSpPr>
        <p:grpSpPr>
          <a:xfrm>
            <a:off x="609600" y="3657600"/>
            <a:ext cx="4038600" cy="2590800"/>
            <a:chOff x="0" y="0"/>
            <a:chExt cx="4038600" cy="2590800"/>
          </a:xfrm>
        </p:grpSpPr>
        <p:sp>
          <p:nvSpPr>
            <p:cNvPr id="128" name="Rectangle"/>
            <p:cNvSpPr/>
            <p:nvPr/>
          </p:nvSpPr>
          <p:spPr>
            <a:xfrm>
              <a:off x="0" y="0"/>
              <a:ext cx="4038600" cy="2590800"/>
            </a:xfrm>
            <a:prstGeom prst="rect">
              <a:avLst/>
            </a:prstGeom>
            <a:noFill/>
            <a:ln w="9525" cap="flat">
              <a:solidFill>
                <a:srgbClr val="FFFFFF"/>
              </a:solidFill>
              <a:prstDash val="solid"/>
              <a:miter lim="800000"/>
            </a:ln>
            <a:effectLst/>
          </p:spPr>
          <p:txBody>
            <a:bodyPr wrap="square" lIns="45718" tIns="45718" rIns="45718" bIns="45718" numCol="1" anchor="t">
              <a:noAutofit/>
            </a:bodyPr>
            <a:lstStyle/>
            <a:p>
              <a:pPr>
                <a:lnSpc>
                  <a:spcPct val="90000"/>
                </a:lnSpc>
                <a:spcBef>
                  <a:spcPts val="700"/>
                </a:spcBef>
                <a:defRPr sz="3200">
                  <a:solidFill>
                    <a:srgbClr val="FFFFFF"/>
                  </a:solidFill>
                </a:defRPr>
              </a:pPr>
            </a:p>
          </p:txBody>
        </p:sp>
        <p:sp>
          <p:nvSpPr>
            <p:cNvPr id="129" name="A          Science…"/>
            <p:cNvSpPr txBox="1"/>
            <p:nvPr/>
          </p:nvSpPr>
          <p:spPr>
            <a:xfrm>
              <a:off x="50481" y="4761"/>
              <a:ext cx="3937637" cy="227583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nSpc>
                  <a:spcPct val="90000"/>
                </a:lnSpc>
                <a:spcBef>
                  <a:spcPts val="200"/>
                </a:spcBef>
                <a:defRPr sz="1200" u="sng">
                  <a:latin typeface="Gotham Medium"/>
                  <a:ea typeface="Gotham Medium"/>
                  <a:cs typeface="Gotham Medium"/>
                  <a:sym typeface="Gotham Medium"/>
                </a:defRPr>
              </a:pPr>
              <a:r>
                <a:t>A          Science</a:t>
              </a:r>
              <a:endParaRPr sz="3200">
                <a:solidFill>
                  <a:srgbClr val="FFFFFF"/>
                </a:solidFill>
              </a:endParaRPr>
            </a:p>
            <a:p>
              <a:pPr marL="533400" indent="-533400">
                <a:lnSpc>
                  <a:spcPct val="90000"/>
                </a:lnSpc>
                <a:spcBef>
                  <a:spcPts val="700"/>
                </a:spcBef>
                <a:defRPr sz="3200" u="sng">
                  <a:solidFill>
                    <a:srgbClr val="FFFFFF"/>
                  </a:solidFill>
                  <a:latin typeface="Gotham Medium"/>
                  <a:ea typeface="Gotham Medium"/>
                  <a:cs typeface="Gotham Medium"/>
                  <a:sym typeface="Gotham Medium"/>
                </a:defRPr>
              </a:pPr>
            </a:p>
            <a:p>
              <a:pPr marL="533400" indent="-533400">
                <a:lnSpc>
                  <a:spcPct val="90000"/>
                </a:lnSpc>
                <a:spcBef>
                  <a:spcPts val="200"/>
                </a:spcBef>
                <a:buSzPct val="100000"/>
                <a:buChar char="•"/>
                <a:defRPr sz="1200">
                  <a:latin typeface="Gotham Medium"/>
                  <a:ea typeface="Gotham Medium"/>
                  <a:cs typeface="Gotham Medium"/>
                  <a:sym typeface="Gotham Medium"/>
                </a:defRPr>
              </a:pPr>
              <a:r>
                <a:t>Physics 112/122</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Chem. 112/122</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Bio. 112/122</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Human Physiology 110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Phys. Geography 110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Intro Env. Science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Auto Electrical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Intro to Electronics 110</a:t>
              </a:r>
            </a:p>
          </p:txBody>
        </p:sp>
      </p:grpSp>
      <p:grpSp>
        <p:nvGrpSpPr>
          <p:cNvPr id="133" name="Rectangle 1290"/>
          <p:cNvGrpSpPr/>
          <p:nvPr/>
        </p:nvGrpSpPr>
        <p:grpSpPr>
          <a:xfrm>
            <a:off x="4724400" y="3581398"/>
            <a:ext cx="3200400" cy="2971803"/>
            <a:chOff x="0" y="0"/>
            <a:chExt cx="3200400" cy="2971802"/>
          </a:xfrm>
        </p:grpSpPr>
        <p:sp>
          <p:nvSpPr>
            <p:cNvPr id="131" name="Rectangle"/>
            <p:cNvSpPr/>
            <p:nvPr/>
          </p:nvSpPr>
          <p:spPr>
            <a:xfrm>
              <a:off x="0" y="0"/>
              <a:ext cx="3200400" cy="2971803"/>
            </a:xfrm>
            <a:prstGeom prst="rect">
              <a:avLst/>
            </a:prstGeom>
            <a:noFill/>
            <a:ln w="9525" cap="flat">
              <a:solidFill>
                <a:srgbClr val="FFFFFF"/>
              </a:solidFill>
              <a:prstDash val="solid"/>
              <a:miter lim="800000"/>
            </a:ln>
            <a:effectLst/>
          </p:spPr>
          <p:txBody>
            <a:bodyPr wrap="square" lIns="45718" tIns="45718" rIns="45718" bIns="45718" numCol="1" anchor="t">
              <a:noAutofit/>
            </a:bodyPr>
            <a:lstStyle/>
            <a:p>
              <a:pPr>
                <a:lnSpc>
                  <a:spcPct val="90000"/>
                </a:lnSpc>
                <a:spcBef>
                  <a:spcPts val="700"/>
                </a:spcBef>
                <a:defRPr sz="3200">
                  <a:solidFill>
                    <a:srgbClr val="FFFFFF"/>
                  </a:solidFill>
                </a:defRPr>
              </a:pPr>
            </a:p>
          </p:txBody>
        </p:sp>
        <p:sp>
          <p:nvSpPr>
            <p:cNvPr id="132" name="B        Life RoleDevelopment…"/>
            <p:cNvSpPr txBox="1"/>
            <p:nvPr/>
          </p:nvSpPr>
          <p:spPr>
            <a:xfrm>
              <a:off x="50481" y="4761"/>
              <a:ext cx="3099437" cy="28536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nSpc>
                  <a:spcPct val="90000"/>
                </a:lnSpc>
                <a:spcBef>
                  <a:spcPts val="200"/>
                </a:spcBef>
                <a:defRPr sz="1200" u="sng">
                  <a:latin typeface="Gotham Medium"/>
                  <a:ea typeface="Gotham Medium"/>
                  <a:cs typeface="Gotham Medium"/>
                  <a:sym typeface="Gotham Medium"/>
                </a:defRPr>
              </a:pPr>
              <a:r>
                <a:t>B        Life Role</a:t>
              </a:r>
              <a:r>
                <a:t> </a:t>
              </a:r>
              <a:r>
                <a:t>Development</a:t>
              </a:r>
              <a:endParaRPr sz="3200"/>
            </a:p>
            <a:p>
              <a:pPr marL="533400" indent="-533400">
                <a:lnSpc>
                  <a:spcPct val="90000"/>
                </a:lnSpc>
                <a:spcBef>
                  <a:spcPts val="200"/>
                </a:spcBef>
                <a:buSzPct val="100000"/>
                <a:buChar char="•"/>
                <a:defRPr sz="1200">
                  <a:latin typeface="Gotham Medium"/>
                  <a:ea typeface="Gotham Medium"/>
                  <a:cs typeface="Gotham Medium"/>
                  <a:sym typeface="Gotham Medium"/>
                </a:defRPr>
              </a:pPr>
              <a:r>
                <a:t>Coop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Entrepreneurship 110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Family Living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Graphic Art 110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Fashion Tech 110</a:t>
              </a:r>
            </a:p>
            <a:p>
              <a:pPr marL="533400" indent="-533400">
                <a:lnSpc>
                  <a:spcPct val="90000"/>
                </a:lnSpc>
                <a:spcBef>
                  <a:spcPts val="200"/>
                </a:spcBef>
                <a:buSzPct val="100000"/>
                <a:buChar char="•"/>
                <a:defRPr sz="1200">
                  <a:latin typeface="Gotham Medium"/>
                  <a:ea typeface="Gotham Medium"/>
                  <a:cs typeface="Gotham Medium"/>
                  <a:sym typeface="Gotham Medium"/>
                </a:defRPr>
              </a:pPr>
              <a:r>
                <a:t>Wellness Through Phys. Ed. 110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Music 112/113/122/123/120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Health Care 110</a:t>
              </a:r>
            </a:p>
            <a:p>
              <a:pPr marL="533400" indent="-533400">
                <a:lnSpc>
                  <a:spcPct val="90000"/>
                </a:lnSpc>
                <a:spcBef>
                  <a:spcPts val="200"/>
                </a:spcBef>
                <a:buSzPct val="100000"/>
                <a:buChar char="•"/>
                <a:defRPr sz="1200">
                  <a:latin typeface="Gotham Medium"/>
                  <a:ea typeface="Gotham Medium"/>
                  <a:cs typeface="Gotham Medium"/>
                  <a:sym typeface="Gotham Medium"/>
                </a:defRPr>
              </a:pPr>
              <a:r>
                <a:t>Nutrition 120</a:t>
              </a:r>
              <a:endParaRPr sz="3200">
                <a:solidFill>
                  <a:srgbClr val="FFFFFF"/>
                </a:solidFill>
              </a:endParaRPr>
            </a:p>
            <a:p>
              <a:pPr marL="533400" indent="-533400">
                <a:lnSpc>
                  <a:spcPct val="90000"/>
                </a:lnSpc>
                <a:spcBef>
                  <a:spcPts val="200"/>
                </a:spcBef>
                <a:buSzPct val="100000"/>
                <a:buChar char="•"/>
                <a:defRPr sz="1100">
                  <a:latin typeface="Gotham Medium"/>
                  <a:ea typeface="Gotham Medium"/>
                  <a:cs typeface="Gotham Medium"/>
                  <a:sym typeface="Gotham Medium"/>
                </a:defRPr>
              </a:pPr>
              <a:r>
                <a:t>Physical Education Leadership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Trades/Tech course (11 or 12)</a:t>
              </a:r>
            </a:p>
            <a:p>
              <a:pPr marL="533400" indent="-533400">
                <a:lnSpc>
                  <a:spcPct val="90000"/>
                </a:lnSpc>
                <a:spcBef>
                  <a:spcPts val="200"/>
                </a:spcBef>
                <a:buSzPct val="100000"/>
                <a:buChar char="•"/>
                <a:defRPr sz="1200">
                  <a:latin typeface="Gotham Medium"/>
                  <a:ea typeface="Gotham Medium"/>
                  <a:cs typeface="Gotham Medium"/>
                  <a:sym typeface="Gotham Medium"/>
                </a:defRPr>
              </a:pPr>
              <a:r>
                <a:t>Theatre Arts 120</a:t>
              </a:r>
              <a:endParaRPr sz="3200">
                <a:solidFill>
                  <a:srgbClr val="FFFFFF"/>
                </a:solidFill>
              </a:endParaRPr>
            </a:p>
            <a:p>
              <a:pPr marL="533400" indent="-533400">
                <a:lnSpc>
                  <a:spcPct val="90000"/>
                </a:lnSpc>
                <a:spcBef>
                  <a:spcPts val="200"/>
                </a:spcBef>
                <a:buSzPct val="100000"/>
                <a:buChar char="•"/>
                <a:defRPr sz="1200">
                  <a:latin typeface="Gotham Medium"/>
                  <a:ea typeface="Gotham Medium"/>
                  <a:cs typeface="Gotham Medium"/>
                  <a:sym typeface="Gotham Medium"/>
                </a:defRPr>
              </a:pPr>
              <a:r>
                <a:t>Visual Art 110/120 or Fine Art 110</a:t>
              </a:r>
            </a:p>
            <a:p>
              <a:pPr marL="533400" indent="-533400">
                <a:lnSpc>
                  <a:spcPct val="90000"/>
                </a:lnSpc>
                <a:spcBef>
                  <a:spcPts val="200"/>
                </a:spcBef>
                <a:buSzPct val="100000"/>
                <a:buChar char="•"/>
                <a:defRPr sz="1200">
                  <a:latin typeface="Gotham Medium"/>
                  <a:ea typeface="Gotham Medium"/>
                  <a:cs typeface="Gotham Medium"/>
                  <a:sym typeface="Gotham Medium"/>
                </a:defRPr>
              </a:pPr>
              <a:r>
                <a:t>Outdoor Pursuits 110</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Black">
  <a:themeElements>
    <a:clrScheme name="Black">
      <a:dk1>
        <a:srgbClr val="000000"/>
      </a:dk1>
      <a:lt1>
        <a:srgbClr val="000000"/>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lack">
      <a:majorFont>
        <a:latin typeface="Helvetica"/>
        <a:ea typeface="Helvetica"/>
        <a:cs typeface="Helvetica"/>
      </a:majorFont>
      <a:minorFont>
        <a:latin typeface="Calibri"/>
        <a:ea typeface="Calibri"/>
        <a:cs typeface="Calibri"/>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Black">
  <a:themeElements>
    <a:clrScheme name="Black">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lack">
      <a:majorFont>
        <a:latin typeface="Helvetica"/>
        <a:ea typeface="Helvetica"/>
        <a:cs typeface="Helvetica"/>
      </a:majorFont>
      <a:minorFont>
        <a:latin typeface="Calibri"/>
        <a:ea typeface="Calibri"/>
        <a:cs typeface="Calibri"/>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